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jp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jpg"/><Relationship Id="rId20" Type="http://schemas.openxmlformats.org/officeDocument/2006/relationships/image" Target="../media/image-14-20.png"/><Relationship Id="rId21" Type="http://schemas.openxmlformats.org/officeDocument/2006/relationships/slideLayout" Target="../slideLayouts/slideLayout1.xml"/><Relationship Id="rId2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jp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slideLayout" Target="../slideLayouts/slideLayout1.xml"/><Relationship Id="rId1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B0F"/>
        </a:solidFill>
      </p:bgPr>
    </p:bg>
    <p:spTree>
      <p:nvGrpSpPr>
        <p:cNvPr id="1" name=""/>
        <p:cNvGrpSpPr/>
        <p:nvPr/>
      </p:nvGrpSpPr>
      <p:grpSpPr>
        <a:xfrm>
          <a:off x="0" y="0"/>
          <a:ext cx="0" cy="0"/>
          <a:chOff x="0" y="0"/>
          <a:chExt cx="0" cy="0"/>
        </a:xfrm>
      </p:grpSpPr>
      <p:sp>
        <p:nvSpPr>
          <p:cNvPr id="2" name="Shape 0"/>
          <p:cNvSpPr/>
          <p:nvPr/>
        </p:nvSpPr>
        <p:spPr>
          <a:xfrm>
            <a:off x="-1828800" y="-914400"/>
            <a:ext cx="7315200" cy="7315200"/>
          </a:xfrm>
          <a:prstGeom prst="ellipse">
            <a:avLst/>
          </a:prstGeom>
          <a:solidFill>
            <a:srgbClr val="FF5B2E">
              <a:alpha val="12000"/>
            </a:srgbClr>
          </a:solidFill>
          <a:ln w="12700">
            <a:solidFill>
              <a:srgbClr val="0A0B0F"/>
            </a:solidFill>
            <a:prstDash val="solid"/>
          </a:ln>
        </p:spPr>
      </p:sp>
      <p:sp>
        <p:nvSpPr>
          <p:cNvPr id="3" name="Shape 1"/>
          <p:cNvSpPr/>
          <p:nvPr/>
        </p:nvSpPr>
        <p:spPr>
          <a:xfrm>
            <a:off x="7315200" y="3657600"/>
            <a:ext cx="7315200" cy="7315200"/>
          </a:xfrm>
          <a:prstGeom prst="ellipse">
            <a:avLst/>
          </a:prstGeom>
          <a:solidFill>
            <a:srgbClr val="FF5B2E">
              <a:alpha val="8000"/>
            </a:srgbClr>
          </a:solidFill>
          <a:ln w="12700">
            <a:solidFill>
              <a:srgbClr val="0A0B0F"/>
            </a:solidFill>
            <a:prstDash val="solid"/>
          </a:ln>
        </p:spPr>
      </p:sp>
      <p:pic>
        <p:nvPicPr>
          <p:cNvPr id="4" name="Image 0" descr="/Users/jufri/mediarilis/mediarilis-redesign/assets/logo.png">    </p:cNvPr>
          <p:cNvPicPr>
            <a:picLocks noChangeAspect="1"/>
          </p:cNvPicPr>
          <p:nvPr/>
        </p:nvPicPr>
        <p:blipFill>
          <a:blip r:embed="rId1"/>
          <a:srcRect l="0" r="0" t="0" b="0"/>
          <a:stretch/>
        </p:blipFill>
        <p:spPr>
          <a:xfrm>
            <a:off x="502920" y="457200"/>
            <a:ext cx="548640" cy="548640"/>
          </a:xfrm>
          <a:prstGeom prst="rect">
            <a:avLst/>
          </a:prstGeom>
        </p:spPr>
      </p:pic>
      <p:sp>
        <p:nvSpPr>
          <p:cNvPr id="5" name="Text 2"/>
          <p:cNvSpPr/>
          <p:nvPr/>
        </p:nvSpPr>
        <p:spPr>
          <a:xfrm>
            <a:off x="1143000" y="502920"/>
            <a:ext cx="2743200" cy="457200"/>
          </a:xfrm>
          <a:prstGeom prst="rect">
            <a:avLst/>
          </a:prstGeom>
          <a:noFill/>
          <a:ln/>
        </p:spPr>
        <p:txBody>
          <a:bodyPr wrap="square" lIns="0" tIns="0" rIns="0" bIns="0" rtlCol="0" anchor="ctr"/>
          <a:lstStyle/>
          <a:p>
            <a:pPr indent="0" marL="0">
              <a:buNone/>
            </a:pPr>
            <a:r>
              <a:rPr lang="en-US" sz="2000" b="1" dirty="0">
                <a:solidFill>
                  <a:srgbClr val="F5F5F7"/>
                </a:solidFill>
                <a:latin typeface="Calibri" pitchFamily="34" charset="0"/>
                <a:ea typeface="Calibri" pitchFamily="34" charset="-122"/>
                <a:cs typeface="Calibri" pitchFamily="34" charset="-120"/>
              </a:rPr>
              <a:t>MediaRilis</a:t>
            </a:r>
            <a:endParaRPr lang="en-US" sz="2000" dirty="0"/>
          </a:p>
        </p:txBody>
      </p:sp>
      <p:sp>
        <p:nvSpPr>
          <p:cNvPr id="6" name="Text 3"/>
          <p:cNvSpPr/>
          <p:nvPr/>
        </p:nvSpPr>
        <p:spPr>
          <a:xfrm>
            <a:off x="10515600" y="502920"/>
            <a:ext cx="1188720" cy="457200"/>
          </a:xfrm>
          <a:prstGeom prst="rect">
            <a:avLst/>
          </a:prstGeom>
          <a:noFill/>
          <a:ln/>
        </p:spPr>
        <p:txBody>
          <a:bodyPr wrap="square" lIns="0" tIns="0" rIns="0" bIns="0" rtlCol="0" anchor="ctr"/>
          <a:lstStyle/>
          <a:p>
            <a:pPr algn="r" indent="0" marL="0">
              <a:buNone/>
            </a:pPr>
            <a:r>
              <a:rPr lang="en-US" sz="2400" dirty="0">
                <a:solidFill>
                  <a:srgbClr val="A8ADBD"/>
                </a:solidFill>
                <a:latin typeface="Cambria" pitchFamily="34" charset="0"/>
                <a:ea typeface="Cambria" pitchFamily="34" charset="-122"/>
                <a:cs typeface="Cambria" pitchFamily="34" charset="-120"/>
              </a:rPr>
              <a:t>2026</a:t>
            </a:r>
            <a:endParaRPr lang="en-US" sz="2400" dirty="0"/>
          </a:p>
        </p:txBody>
      </p:sp>
      <p:sp>
        <p:nvSpPr>
          <p:cNvPr id="7" name="Shape 4"/>
          <p:cNvSpPr/>
          <p:nvPr/>
        </p:nvSpPr>
        <p:spPr>
          <a:xfrm>
            <a:off x="548640" y="1737360"/>
            <a:ext cx="2286000" cy="292608"/>
          </a:xfrm>
          <a:prstGeom prst="roundRect">
            <a:avLst>
              <a:gd name="adj" fmla="val 50000"/>
            </a:avLst>
          </a:prstGeom>
          <a:solidFill>
            <a:srgbClr val="FFFFFF">
              <a:alpha val="4000"/>
            </a:srgbClr>
          </a:solidFill>
          <a:ln w="6350">
            <a:solidFill>
              <a:srgbClr val="2A2D38"/>
            </a:solidFill>
            <a:prstDash val="solid"/>
          </a:ln>
        </p:spPr>
      </p:sp>
      <p:sp>
        <p:nvSpPr>
          <p:cNvPr id="8" name="Shape 5"/>
          <p:cNvSpPr/>
          <p:nvPr/>
        </p:nvSpPr>
        <p:spPr>
          <a:xfrm>
            <a:off x="685800" y="1842516"/>
            <a:ext cx="82296" cy="82296"/>
          </a:xfrm>
          <a:prstGeom prst="ellipse">
            <a:avLst/>
          </a:prstGeom>
          <a:solidFill>
            <a:srgbClr val="FF5B2E"/>
          </a:solidFill>
          <a:ln w="12700">
            <a:solidFill>
              <a:srgbClr val="FF5B2E"/>
            </a:solidFill>
            <a:prstDash val="solid"/>
          </a:ln>
        </p:spPr>
      </p:sp>
      <p:sp>
        <p:nvSpPr>
          <p:cNvPr id="9" name="Text 6"/>
          <p:cNvSpPr/>
          <p:nvPr/>
        </p:nvSpPr>
        <p:spPr>
          <a:xfrm>
            <a:off x="822960" y="1737360"/>
            <a:ext cx="2011680" cy="292608"/>
          </a:xfrm>
          <a:prstGeom prst="rect">
            <a:avLst/>
          </a:prstGeom>
          <a:noFill/>
          <a:ln/>
        </p:spPr>
        <p:txBody>
          <a:bodyPr wrap="square" lIns="0" tIns="0" rIns="0" bIns="0" rtlCol="0" anchor="ctr"/>
          <a:lstStyle/>
          <a:p>
            <a:pPr indent="0" marL="0">
              <a:buNone/>
            </a:pPr>
            <a:r>
              <a:rPr lang="en-US" sz="800" spc="400" kern="0" dirty="0">
                <a:solidFill>
                  <a:srgbClr val="A8ADBD"/>
                </a:solidFill>
                <a:latin typeface="Calibri" pitchFamily="34" charset="0"/>
                <a:ea typeface="Calibri" pitchFamily="34" charset="-122"/>
                <a:cs typeface="Calibri" pitchFamily="34" charset="-120"/>
              </a:rPr>
              <a:t>COMPANY PROFILE</a:t>
            </a:r>
            <a:endParaRPr lang="en-US" sz="800" dirty="0"/>
          </a:p>
        </p:txBody>
      </p:sp>
      <p:sp>
        <p:nvSpPr>
          <p:cNvPr id="10" name="Text 7"/>
          <p:cNvSpPr/>
          <p:nvPr/>
        </p:nvSpPr>
        <p:spPr>
          <a:xfrm>
            <a:off x="548640" y="2194560"/>
            <a:ext cx="7498080" cy="2468880"/>
          </a:xfrm>
          <a:prstGeom prst="rect">
            <a:avLst/>
          </a:prstGeom>
          <a:noFill/>
          <a:ln/>
        </p:spPr>
        <p:txBody>
          <a:bodyPr wrap="square" lIns="0" tIns="0" rIns="0" bIns="0" rtlCol="0" anchor="t"/>
          <a:lstStyle/>
          <a:p>
            <a:pPr indent="0" marL="0">
              <a:buNone/>
            </a:pPr>
            <a:r>
              <a:rPr lang="en-US" sz="5200" spc="-100" kern="0" dirty="0">
                <a:solidFill>
                  <a:srgbClr val="F5F5F7"/>
                </a:solidFill>
                <a:latin typeface="Calibri" pitchFamily="34" charset="0"/>
                <a:ea typeface="Calibri" pitchFamily="34" charset="-122"/>
                <a:cs typeface="Calibri" pitchFamily="34" charset="-120"/>
              </a:rPr>
              <a:t>Menghubungkan brand</a:t>
            </a:r>
            <a:endParaRPr lang="en-US" sz="5200" dirty="0"/>
          </a:p>
          <a:p>
            <a:pPr indent="0" marL="0">
              <a:buNone/>
            </a:pPr>
            <a:r>
              <a:rPr lang="en-US" sz="5200" spc="-100" kern="0" dirty="0">
                <a:solidFill>
                  <a:srgbClr val="F5F5F7"/>
                </a:solidFill>
                <a:latin typeface="Calibri" pitchFamily="34" charset="0"/>
                <a:ea typeface="Calibri" pitchFamily="34" charset="-122"/>
                <a:cs typeface="Calibri" pitchFamily="34" charset="-120"/>
              </a:rPr>
              <a:t>dengan </a:t>
            </a:r>
            <a:endParaRPr lang="en-US" sz="5200" dirty="0"/>
          </a:p>
          <a:p>
            <a:pPr indent="0" marL="0">
              <a:buNone/>
            </a:pPr>
            <a:r>
              <a:rPr lang="en-US" sz="5200" i="1" spc="-100" kern="0" dirty="0">
                <a:solidFill>
                  <a:srgbClr val="FF5B2E"/>
                </a:solidFill>
                <a:latin typeface="Cambria" pitchFamily="34" charset="0"/>
                <a:ea typeface="Cambria" pitchFamily="34" charset="-122"/>
                <a:cs typeface="Cambria" pitchFamily="34" charset="-120"/>
              </a:rPr>
              <a:t>media Indonesia.</a:t>
            </a:r>
            <a:endParaRPr lang="en-US" sz="5200" dirty="0"/>
          </a:p>
        </p:txBody>
      </p:sp>
      <p:sp>
        <p:nvSpPr>
          <p:cNvPr id="11" name="Text 8"/>
          <p:cNvSpPr/>
          <p:nvPr/>
        </p:nvSpPr>
        <p:spPr>
          <a:xfrm>
            <a:off x="548640" y="4800600"/>
            <a:ext cx="6858000" cy="1097280"/>
          </a:xfrm>
          <a:prstGeom prst="rect">
            <a:avLst/>
          </a:prstGeom>
          <a:noFill/>
          <a:ln/>
        </p:spPr>
        <p:txBody>
          <a:bodyPr wrap="square" lIns="0" tIns="0" rIns="0" bIns="0" rtlCol="0" anchor="t"/>
          <a:lstStyle/>
          <a:p>
            <a:pPr indent="0" marL="0">
              <a:lnSpc>
                <a:spcPct val="140000"/>
              </a:lnSpc>
              <a:buNone/>
            </a:pPr>
            <a:r>
              <a:rPr lang="en-US" sz="1400" dirty="0">
                <a:solidFill>
                  <a:srgbClr val="A8ADBD"/>
                </a:solidFill>
                <a:latin typeface="Calibri" pitchFamily="34" charset="0"/>
                <a:ea typeface="Calibri" pitchFamily="34" charset="-122"/>
                <a:cs typeface="Calibri" pitchFamily="34" charset="-120"/>
              </a:rPr>
              <a:t>Platform distribusi press release untuk perusahaan, startup, dan brand yang ingin membangun kredibilitas di 200+ media tepercaya.</a:t>
            </a:r>
            <a:endParaRPr lang="en-US" sz="1400" dirty="0"/>
          </a:p>
        </p:txBody>
      </p:sp>
      <p:sp>
        <p:nvSpPr>
          <p:cNvPr id="12" name="Shape 9"/>
          <p:cNvSpPr/>
          <p:nvPr/>
        </p:nvSpPr>
        <p:spPr>
          <a:xfrm>
            <a:off x="8686800" y="2103120"/>
            <a:ext cx="2926080" cy="1051560"/>
          </a:xfrm>
          <a:prstGeom prst="roundRect">
            <a:avLst>
              <a:gd name="adj" fmla="val 10435"/>
            </a:avLst>
          </a:prstGeom>
          <a:solidFill>
            <a:srgbClr val="12141A"/>
          </a:solidFill>
          <a:ln w="9525">
            <a:solidFill>
              <a:srgbClr val="2A2D38"/>
            </a:solidFill>
            <a:prstDash val="solid"/>
          </a:ln>
        </p:spPr>
      </p:sp>
      <p:sp>
        <p:nvSpPr>
          <p:cNvPr id="13" name="Text 10"/>
          <p:cNvSpPr/>
          <p:nvPr/>
        </p:nvSpPr>
        <p:spPr>
          <a:xfrm>
            <a:off x="8915400" y="2240280"/>
            <a:ext cx="2468880" cy="502920"/>
          </a:xfrm>
          <a:prstGeom prst="rect">
            <a:avLst/>
          </a:prstGeom>
          <a:noFill/>
          <a:ln/>
        </p:spPr>
        <p:txBody>
          <a:bodyPr wrap="square" lIns="0" tIns="0" rIns="0" bIns="0" rtlCol="0" anchor="t"/>
          <a:lstStyle/>
          <a:p>
            <a:pPr indent="0" marL="0">
              <a:buNone/>
            </a:pPr>
            <a:r>
              <a:rPr lang="en-US" sz="3400" dirty="0">
                <a:solidFill>
                  <a:srgbClr val="FF5B2E"/>
                </a:solidFill>
                <a:latin typeface="Cambria" pitchFamily="34" charset="0"/>
                <a:ea typeface="Cambria" pitchFamily="34" charset="-122"/>
                <a:cs typeface="Cambria" pitchFamily="34" charset="-120"/>
              </a:rPr>
              <a:t>200+</a:t>
            </a:r>
            <a:endParaRPr lang="en-US" sz="3400" dirty="0"/>
          </a:p>
        </p:txBody>
      </p:sp>
      <p:sp>
        <p:nvSpPr>
          <p:cNvPr id="14" name="Text 11"/>
          <p:cNvSpPr/>
          <p:nvPr/>
        </p:nvSpPr>
        <p:spPr>
          <a:xfrm>
            <a:off x="8915400" y="2761488"/>
            <a:ext cx="2468880" cy="274320"/>
          </a:xfrm>
          <a:prstGeom prst="rect">
            <a:avLst/>
          </a:prstGeom>
          <a:noFill/>
          <a:ln/>
        </p:spPr>
        <p:txBody>
          <a:bodyPr wrap="square" lIns="0" tIns="0" rIns="0" bIns="0" rtlCol="0" anchor="t"/>
          <a:lstStyle/>
          <a:p>
            <a:pPr indent="0" marL="0">
              <a:buNone/>
            </a:pPr>
            <a:r>
              <a:rPr lang="en-US" sz="900" spc="300" kern="0" dirty="0">
                <a:solidFill>
                  <a:srgbClr val="A8ADBD"/>
                </a:solidFill>
                <a:latin typeface="Calibri" pitchFamily="34" charset="0"/>
                <a:ea typeface="Calibri" pitchFamily="34" charset="-122"/>
                <a:cs typeface="Calibri" pitchFamily="34" charset="-120"/>
              </a:rPr>
              <a:t>MEDIA PARTNER</a:t>
            </a:r>
            <a:endParaRPr lang="en-US" sz="900" dirty="0"/>
          </a:p>
        </p:txBody>
      </p:sp>
      <p:sp>
        <p:nvSpPr>
          <p:cNvPr id="15" name="Shape 12"/>
          <p:cNvSpPr/>
          <p:nvPr/>
        </p:nvSpPr>
        <p:spPr>
          <a:xfrm>
            <a:off x="8686800" y="3337560"/>
            <a:ext cx="2926080" cy="1051560"/>
          </a:xfrm>
          <a:prstGeom prst="roundRect">
            <a:avLst>
              <a:gd name="adj" fmla="val 10435"/>
            </a:avLst>
          </a:prstGeom>
          <a:solidFill>
            <a:srgbClr val="12141A"/>
          </a:solidFill>
          <a:ln w="9525">
            <a:solidFill>
              <a:srgbClr val="2A2D38"/>
            </a:solidFill>
            <a:prstDash val="solid"/>
          </a:ln>
        </p:spPr>
      </p:sp>
      <p:sp>
        <p:nvSpPr>
          <p:cNvPr id="16" name="Text 13"/>
          <p:cNvSpPr/>
          <p:nvPr/>
        </p:nvSpPr>
        <p:spPr>
          <a:xfrm>
            <a:off x="8915400" y="3474720"/>
            <a:ext cx="2468880" cy="502920"/>
          </a:xfrm>
          <a:prstGeom prst="rect">
            <a:avLst/>
          </a:prstGeom>
          <a:noFill/>
          <a:ln/>
        </p:spPr>
        <p:txBody>
          <a:bodyPr wrap="square" lIns="0" tIns="0" rIns="0" bIns="0" rtlCol="0" anchor="t"/>
          <a:lstStyle/>
          <a:p>
            <a:pPr indent="0" marL="0">
              <a:buNone/>
            </a:pPr>
            <a:r>
              <a:rPr lang="en-US" sz="3400" dirty="0">
                <a:solidFill>
                  <a:srgbClr val="FF5B2E"/>
                </a:solidFill>
                <a:latin typeface="Cambria" pitchFamily="34" charset="0"/>
                <a:ea typeface="Cambria" pitchFamily="34" charset="-122"/>
                <a:cs typeface="Cambria" pitchFamily="34" charset="-120"/>
              </a:rPr>
              <a:t>3–5</a:t>
            </a:r>
            <a:endParaRPr lang="en-US" sz="3400" dirty="0"/>
          </a:p>
        </p:txBody>
      </p:sp>
      <p:sp>
        <p:nvSpPr>
          <p:cNvPr id="17" name="Text 14"/>
          <p:cNvSpPr/>
          <p:nvPr/>
        </p:nvSpPr>
        <p:spPr>
          <a:xfrm>
            <a:off x="8915400" y="3995928"/>
            <a:ext cx="2468880" cy="274320"/>
          </a:xfrm>
          <a:prstGeom prst="rect">
            <a:avLst/>
          </a:prstGeom>
          <a:noFill/>
          <a:ln/>
        </p:spPr>
        <p:txBody>
          <a:bodyPr wrap="square" lIns="0" tIns="0" rIns="0" bIns="0" rtlCol="0" anchor="t"/>
          <a:lstStyle/>
          <a:p>
            <a:pPr indent="0" marL="0">
              <a:buNone/>
            </a:pPr>
            <a:r>
              <a:rPr lang="en-US" sz="900" spc="300" kern="0" dirty="0">
                <a:solidFill>
                  <a:srgbClr val="A8ADBD"/>
                </a:solidFill>
                <a:latin typeface="Calibri" pitchFamily="34" charset="0"/>
                <a:ea typeface="Calibri" pitchFamily="34" charset="-122"/>
                <a:cs typeface="Calibri" pitchFamily="34" charset="-120"/>
              </a:rPr>
              <a:t>HARI TAYANG</a:t>
            </a:r>
            <a:endParaRPr lang="en-US" sz="900" dirty="0"/>
          </a:p>
        </p:txBody>
      </p:sp>
      <p:sp>
        <p:nvSpPr>
          <p:cNvPr id="18" name="Shape 15"/>
          <p:cNvSpPr/>
          <p:nvPr/>
        </p:nvSpPr>
        <p:spPr>
          <a:xfrm>
            <a:off x="8686800" y="4572000"/>
            <a:ext cx="2926080" cy="1051560"/>
          </a:xfrm>
          <a:prstGeom prst="roundRect">
            <a:avLst>
              <a:gd name="adj" fmla="val 10435"/>
            </a:avLst>
          </a:prstGeom>
          <a:solidFill>
            <a:srgbClr val="12141A"/>
          </a:solidFill>
          <a:ln w="9525">
            <a:solidFill>
              <a:srgbClr val="2A2D38"/>
            </a:solidFill>
            <a:prstDash val="solid"/>
          </a:ln>
        </p:spPr>
      </p:sp>
      <p:sp>
        <p:nvSpPr>
          <p:cNvPr id="19" name="Text 16"/>
          <p:cNvSpPr/>
          <p:nvPr/>
        </p:nvSpPr>
        <p:spPr>
          <a:xfrm>
            <a:off x="8915400" y="4709160"/>
            <a:ext cx="2468880" cy="502920"/>
          </a:xfrm>
          <a:prstGeom prst="rect">
            <a:avLst/>
          </a:prstGeom>
          <a:noFill/>
          <a:ln/>
        </p:spPr>
        <p:txBody>
          <a:bodyPr wrap="square" lIns="0" tIns="0" rIns="0" bIns="0" rtlCol="0" anchor="t"/>
          <a:lstStyle/>
          <a:p>
            <a:pPr indent="0" marL="0">
              <a:buNone/>
            </a:pPr>
            <a:r>
              <a:rPr lang="en-US" sz="3400" dirty="0">
                <a:solidFill>
                  <a:srgbClr val="FF5B2E"/>
                </a:solidFill>
                <a:latin typeface="Cambria" pitchFamily="34" charset="0"/>
                <a:ea typeface="Cambria" pitchFamily="34" charset="-122"/>
                <a:cs typeface="Cambria" pitchFamily="34" charset="-120"/>
              </a:rPr>
              <a:t>100%</a:t>
            </a:r>
            <a:endParaRPr lang="en-US" sz="3400" dirty="0"/>
          </a:p>
        </p:txBody>
      </p:sp>
      <p:sp>
        <p:nvSpPr>
          <p:cNvPr id="20" name="Text 17"/>
          <p:cNvSpPr/>
          <p:nvPr/>
        </p:nvSpPr>
        <p:spPr>
          <a:xfrm>
            <a:off x="8915400" y="5230368"/>
            <a:ext cx="2468880" cy="274320"/>
          </a:xfrm>
          <a:prstGeom prst="rect">
            <a:avLst/>
          </a:prstGeom>
          <a:noFill/>
          <a:ln/>
        </p:spPr>
        <p:txBody>
          <a:bodyPr wrap="square" lIns="0" tIns="0" rIns="0" bIns="0" rtlCol="0" anchor="t"/>
          <a:lstStyle/>
          <a:p>
            <a:pPr indent="0" marL="0">
              <a:buNone/>
            </a:pPr>
            <a:r>
              <a:rPr lang="en-US" sz="900" spc="300" kern="0" dirty="0">
                <a:solidFill>
                  <a:srgbClr val="A8ADBD"/>
                </a:solidFill>
                <a:latin typeface="Calibri" pitchFamily="34" charset="0"/>
                <a:ea typeface="Calibri" pitchFamily="34" charset="-122"/>
                <a:cs typeface="Calibri" pitchFamily="34" charset="-120"/>
              </a:rPr>
              <a:t>LAPORAN VERIFIED</a:t>
            </a:r>
            <a:endParaRPr lang="en-US" sz="900" dirty="0"/>
          </a:p>
        </p:txBody>
      </p:sp>
      <p:sp>
        <p:nvSpPr>
          <p:cNvPr id="21" name="Text 18"/>
          <p:cNvSpPr/>
          <p:nvPr/>
        </p:nvSpPr>
        <p:spPr>
          <a:xfrm>
            <a:off x="548640" y="6263640"/>
            <a:ext cx="3657600" cy="274320"/>
          </a:xfrm>
          <a:prstGeom prst="rect">
            <a:avLst/>
          </a:prstGeom>
          <a:noFill/>
          <a:ln/>
        </p:spPr>
        <p:txBody>
          <a:bodyPr wrap="square" lIns="0" tIns="0" rIns="0" bIns="0" rtlCol="0" anchor="ctr"/>
          <a:lstStyle/>
          <a:p>
            <a:pPr indent="0" marL="0">
              <a:buNone/>
            </a:pPr>
            <a:r>
              <a:rPr lang="en-US" sz="900" spc="300" kern="0" dirty="0">
                <a:solidFill>
                  <a:srgbClr val="6B7280"/>
                </a:solidFill>
                <a:latin typeface="Calibri" pitchFamily="34" charset="0"/>
                <a:ea typeface="Calibri" pitchFamily="34" charset="-122"/>
                <a:cs typeface="Calibri" pitchFamily="34" charset="-120"/>
              </a:rPr>
              <a:t>MEDIARILIS.COM</a:t>
            </a:r>
            <a:endParaRPr lang="en-US" sz="900" dirty="0"/>
          </a:p>
        </p:txBody>
      </p:sp>
      <p:sp>
        <p:nvSpPr>
          <p:cNvPr id="22" name="Text 19"/>
          <p:cNvSpPr/>
          <p:nvPr/>
        </p:nvSpPr>
        <p:spPr>
          <a:xfrm>
            <a:off x="4297680" y="6263640"/>
            <a:ext cx="3657600" cy="274320"/>
          </a:xfrm>
          <a:prstGeom prst="rect">
            <a:avLst/>
          </a:prstGeom>
          <a:noFill/>
          <a:ln/>
        </p:spPr>
        <p:txBody>
          <a:bodyPr wrap="square" lIns="0" tIns="0" rIns="0" bIns="0" rtlCol="0" anchor="ctr"/>
          <a:lstStyle/>
          <a:p>
            <a:pPr indent="0" marL="0">
              <a:buNone/>
            </a:pPr>
            <a:r>
              <a:rPr lang="en-US" sz="900" spc="300" kern="0" dirty="0">
                <a:solidFill>
                  <a:srgbClr val="6B7280"/>
                </a:solidFill>
                <a:latin typeface="Calibri" pitchFamily="34" charset="0"/>
                <a:ea typeface="Calibri" pitchFamily="34" charset="-122"/>
                <a:cs typeface="Calibri" pitchFamily="34" charset="-120"/>
              </a:rPr>
              <a:t>HELLO@MEDIARILIS.COM</a:t>
            </a:r>
            <a:endParaRPr lang="en-US" sz="900" dirty="0"/>
          </a:p>
        </p:txBody>
      </p:sp>
      <p:sp>
        <p:nvSpPr>
          <p:cNvPr id="23" name="Text 20"/>
          <p:cNvSpPr/>
          <p:nvPr/>
        </p:nvSpPr>
        <p:spPr>
          <a:xfrm>
            <a:off x="8046720" y="6263640"/>
            <a:ext cx="3657600" cy="274320"/>
          </a:xfrm>
          <a:prstGeom prst="rect">
            <a:avLst/>
          </a:prstGeom>
          <a:noFill/>
          <a:ln/>
        </p:spPr>
        <p:txBody>
          <a:bodyPr wrap="square" lIns="0" tIns="0" rIns="0" bIns="0" rtlCol="0" anchor="ctr"/>
          <a:lstStyle/>
          <a:p>
            <a:pPr indent="0" marL="0">
              <a:buNone/>
            </a:pPr>
            <a:r>
              <a:rPr lang="en-US" sz="900" spc="300" kern="0" dirty="0">
                <a:solidFill>
                  <a:srgbClr val="6B7280"/>
                </a:solidFill>
                <a:latin typeface="Calibri" pitchFamily="34" charset="0"/>
                <a:ea typeface="Calibri" pitchFamily="34" charset="-122"/>
                <a:cs typeface="Calibri" pitchFamily="34" charset="-120"/>
              </a:rPr>
              <a:t>+62 821-2352-1805</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10</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Shape 2"/>
          <p:cNvSpPr/>
          <p:nvPr/>
        </p:nvSpPr>
        <p:spPr>
          <a:xfrm>
            <a:off x="-3657600" y="2743200"/>
            <a:ext cx="9144000" cy="9144000"/>
          </a:xfrm>
          <a:prstGeom prst="ellipse">
            <a:avLst/>
          </a:prstGeom>
          <a:solidFill>
            <a:srgbClr val="F4B942">
              <a:alpha val="10000"/>
            </a:srgbClr>
          </a:solidFill>
          <a:ln w="12700">
            <a:solidFill>
              <a:srgbClr val="0A0B0F"/>
            </a:solidFill>
            <a:prstDash val="solid"/>
          </a:ln>
        </p:spPr>
      </p:sp>
      <p:sp>
        <p:nvSpPr>
          <p:cNvPr id="6" name="Shape 3"/>
          <p:cNvSpPr/>
          <p:nvPr/>
        </p:nvSpPr>
        <p:spPr>
          <a:xfrm>
            <a:off x="548640" y="502920"/>
            <a:ext cx="2743200" cy="292608"/>
          </a:xfrm>
          <a:prstGeom prst="roundRect">
            <a:avLst>
              <a:gd name="adj" fmla="val 50000"/>
            </a:avLst>
          </a:prstGeom>
          <a:solidFill>
            <a:srgbClr val="FFFFFF">
              <a:alpha val="8000"/>
            </a:srgbClr>
          </a:solidFill>
          <a:ln w="9525">
            <a:solidFill>
              <a:srgbClr val="F4B942">
                <a:alpha val="40000"/>
              </a:srgbClr>
            </a:solidFill>
            <a:prstDash val="solid"/>
          </a:ln>
        </p:spPr>
      </p:sp>
      <p:sp>
        <p:nvSpPr>
          <p:cNvPr id="7" name="Shape 4"/>
          <p:cNvSpPr/>
          <p:nvPr/>
        </p:nvSpPr>
        <p:spPr>
          <a:xfrm>
            <a:off x="676656" y="608076"/>
            <a:ext cx="82296" cy="82296"/>
          </a:xfrm>
          <a:prstGeom prst="ellipse">
            <a:avLst/>
          </a:prstGeom>
          <a:solidFill>
            <a:srgbClr val="F4B942"/>
          </a:solidFill>
          <a:ln w="12700">
            <a:solidFill>
              <a:srgbClr val="F4B942"/>
            </a:solidFill>
            <a:prstDash val="solid"/>
          </a:ln>
        </p:spPr>
      </p:sp>
      <p:sp>
        <p:nvSpPr>
          <p:cNvPr id="8" name="Text 5"/>
          <p:cNvSpPr/>
          <p:nvPr/>
        </p:nvSpPr>
        <p:spPr>
          <a:xfrm>
            <a:off x="804672" y="502920"/>
            <a:ext cx="2423160" cy="292608"/>
          </a:xfrm>
          <a:prstGeom prst="rect">
            <a:avLst/>
          </a:prstGeom>
          <a:noFill/>
          <a:ln/>
        </p:spPr>
        <p:txBody>
          <a:bodyPr wrap="square" lIns="0" tIns="0" rIns="0" bIns="0" rtlCol="0" anchor="ctr"/>
          <a:lstStyle/>
          <a:p>
            <a:pPr indent="0" marL="0">
              <a:buNone/>
            </a:pPr>
            <a:r>
              <a:rPr lang="en-US" sz="800" b="1" spc="400" kern="0" dirty="0">
                <a:solidFill>
                  <a:srgbClr val="F4B942"/>
                </a:solidFill>
                <a:latin typeface="Calibri" pitchFamily="34" charset="0"/>
                <a:ea typeface="Calibri" pitchFamily="34" charset="-122"/>
                <a:cs typeface="Calibri" pitchFamily="34" charset="-120"/>
              </a:rPr>
              <a:t>LAYANAN SPESIALISASI</a:t>
            </a:r>
            <a:endParaRPr lang="en-US" sz="800" dirty="0"/>
          </a:p>
        </p:txBody>
      </p:sp>
      <p:sp>
        <p:nvSpPr>
          <p:cNvPr id="9" name="Text 6"/>
          <p:cNvSpPr/>
          <p:nvPr/>
        </p:nvSpPr>
        <p:spPr>
          <a:xfrm>
            <a:off x="548640" y="960120"/>
            <a:ext cx="10972800" cy="1097280"/>
          </a:xfrm>
          <a:prstGeom prst="rect">
            <a:avLst/>
          </a:prstGeom>
          <a:noFill/>
          <a:ln/>
        </p:spPr>
        <p:txBody>
          <a:bodyPr wrap="square" lIns="0" tIns="0" rIns="0" bIns="0" rtlCol="0" anchor="t"/>
          <a:lstStyle/>
          <a:p>
            <a:pPr indent="0" marL="0">
              <a:buNone/>
            </a:pPr>
            <a:r>
              <a:rPr lang="en-US" sz="3800" spc="-100" kern="0" dirty="0">
                <a:solidFill>
                  <a:srgbClr val="F5F5F7"/>
                </a:solidFill>
                <a:latin typeface="Calibri" pitchFamily="34" charset="0"/>
                <a:ea typeface="Calibri" pitchFamily="34" charset="-122"/>
                <a:cs typeface="Calibri" pitchFamily="34" charset="-120"/>
              </a:rPr>
              <a:t>Personal branding untuk </a:t>
            </a:r>
            <a:pPr indent="0" marL="0">
              <a:buNone/>
            </a:pPr>
            <a:r>
              <a:rPr lang="en-US" sz="3800" i="1" spc="-100" kern="0" dirty="0">
                <a:solidFill>
                  <a:srgbClr val="F4B942"/>
                </a:solidFill>
                <a:latin typeface="Cambria" pitchFamily="34" charset="0"/>
                <a:ea typeface="Cambria" pitchFamily="34" charset="-122"/>
                <a:cs typeface="Cambria" pitchFamily="34" charset="-120"/>
              </a:rPr>
              <a:t>atlet &amp; talent</a:t>
            </a:r>
            <a:pPr indent="0" marL="0">
              <a:buNone/>
            </a:pPr>
            <a:r>
              <a:rPr lang="en-US" sz="3800" spc="-100" kern="0" dirty="0">
                <a:solidFill>
                  <a:srgbClr val="F5F5F7"/>
                </a:solidFill>
                <a:latin typeface="Calibri" pitchFamily="34" charset="0"/>
                <a:ea typeface="Calibri" pitchFamily="34" charset="-122"/>
                <a:cs typeface="Calibri" pitchFamily="34" charset="-120"/>
              </a:rPr>
              <a:t>.</a:t>
            </a:r>
            <a:endParaRPr lang="en-US" sz="3800" dirty="0"/>
          </a:p>
        </p:txBody>
      </p:sp>
      <p:sp>
        <p:nvSpPr>
          <p:cNvPr id="10" name="Text 7"/>
          <p:cNvSpPr/>
          <p:nvPr/>
        </p:nvSpPr>
        <p:spPr>
          <a:xfrm>
            <a:off x="548640" y="1965960"/>
            <a:ext cx="10972800" cy="822960"/>
          </a:xfrm>
          <a:prstGeom prst="rect">
            <a:avLst/>
          </a:prstGeom>
          <a:noFill/>
          <a:ln/>
        </p:spPr>
        <p:txBody>
          <a:bodyPr wrap="square" lIns="0" tIns="0" rIns="0" bIns="0" rtlCol="0" anchor="t"/>
          <a:lstStyle/>
          <a:p>
            <a:pPr indent="0" marL="0">
              <a:lnSpc>
                <a:spcPct val="140000"/>
              </a:lnSpc>
              <a:buNone/>
            </a:pPr>
            <a:r>
              <a:rPr lang="en-US" sz="1200" dirty="0">
                <a:solidFill>
                  <a:srgbClr val="A8ADBD"/>
                </a:solidFill>
                <a:latin typeface="Calibri" pitchFamily="34" charset="0"/>
                <a:ea typeface="Calibri" pitchFamily="34" charset="-122"/>
                <a:cs typeface="Calibri" pitchFamily="34" charset="-120"/>
              </a:rPr>
              <a:t>Layanan PR berkelanjutan untuk atlet, artis, dan public figure yang butuh coverage media konsisten setiap milestone karier, dari podium, transfer, endorsement, hingga kolaborasi personal.</a:t>
            </a:r>
            <a:endParaRPr lang="en-US" sz="1200" dirty="0"/>
          </a:p>
        </p:txBody>
      </p:sp>
      <p:sp>
        <p:nvSpPr>
          <p:cNvPr id="11" name="Shape 8"/>
          <p:cNvSpPr/>
          <p:nvPr/>
        </p:nvSpPr>
        <p:spPr>
          <a:xfrm>
            <a:off x="548640" y="2880360"/>
            <a:ext cx="45720" cy="2286000"/>
          </a:xfrm>
          <a:prstGeom prst="rect">
            <a:avLst/>
          </a:prstGeom>
          <a:solidFill>
            <a:srgbClr val="F4B942"/>
          </a:solidFill>
          <a:ln w="12700">
            <a:solidFill>
              <a:srgbClr val="F4B942"/>
            </a:solidFill>
            <a:prstDash val="solid"/>
          </a:ln>
        </p:spPr>
      </p:sp>
      <p:sp>
        <p:nvSpPr>
          <p:cNvPr id="12" name="Shape 9"/>
          <p:cNvSpPr/>
          <p:nvPr/>
        </p:nvSpPr>
        <p:spPr>
          <a:xfrm>
            <a:off x="594360" y="2880360"/>
            <a:ext cx="5715000" cy="2286000"/>
          </a:xfrm>
          <a:prstGeom prst="roundRect">
            <a:avLst>
              <a:gd name="adj" fmla="val 4800"/>
            </a:avLst>
          </a:prstGeom>
          <a:solidFill>
            <a:srgbClr val="1A1710"/>
          </a:solidFill>
          <a:ln w="9525">
            <a:solidFill>
              <a:srgbClr val="2A2D38"/>
            </a:solidFill>
            <a:prstDash val="solid"/>
          </a:ln>
        </p:spPr>
      </p:sp>
      <p:sp>
        <p:nvSpPr>
          <p:cNvPr id="13" name="Text 10"/>
          <p:cNvSpPr/>
          <p:nvPr/>
        </p:nvSpPr>
        <p:spPr>
          <a:xfrm>
            <a:off x="868680" y="3081528"/>
            <a:ext cx="5303520" cy="274320"/>
          </a:xfrm>
          <a:prstGeom prst="rect">
            <a:avLst/>
          </a:prstGeom>
          <a:noFill/>
          <a:ln/>
        </p:spPr>
        <p:txBody>
          <a:bodyPr wrap="square" lIns="0" tIns="0" rIns="0" bIns="0" rtlCol="0" anchor="t"/>
          <a:lstStyle/>
          <a:p>
            <a:pPr indent="0" marL="0">
              <a:buNone/>
            </a:pPr>
            <a:r>
              <a:rPr lang="en-US" sz="850" b="1" spc="300" kern="0" dirty="0">
                <a:solidFill>
                  <a:srgbClr val="F4B942"/>
                </a:solidFill>
                <a:latin typeface="Calibri" pitchFamily="34" charset="0"/>
                <a:ea typeface="Calibri" pitchFamily="34" charset="-122"/>
                <a:cs typeface="Calibri" pitchFamily="34" charset="-120"/>
              </a:rPr>
              <a:t>KAPAN ATLET / TALENT BUTUH PR KHUSUS</a:t>
            </a:r>
            <a:endParaRPr lang="en-US" sz="850" dirty="0"/>
          </a:p>
        </p:txBody>
      </p:sp>
      <p:sp>
        <p:nvSpPr>
          <p:cNvPr id="14" name="Text 11"/>
          <p:cNvSpPr/>
          <p:nvPr/>
        </p:nvSpPr>
        <p:spPr>
          <a:xfrm>
            <a:off x="868680" y="3429000"/>
            <a:ext cx="5257800" cy="1600200"/>
          </a:xfrm>
          <a:prstGeom prst="rect">
            <a:avLst/>
          </a:prstGeom>
          <a:noFill/>
          <a:ln/>
        </p:spPr>
        <p:txBody>
          <a:bodyPr wrap="square" lIns="0" tIns="0" rIns="0" bIns="0" rtlCol="0" anchor="t"/>
          <a:lstStyle/>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Setiap podium, kemenangan, atau prestasi kompetisi</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Announcement transfer klub, tim baru, atau sponsor</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Launching produk, apparel, atau kolaborasi brand</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Personal branding untuk menarik sponsorship deal</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Milestone karier: comeback, anniversary, retirement</a:t>
            </a:r>
            <a:endParaRPr lang="en-US" sz="1100" dirty="0"/>
          </a:p>
        </p:txBody>
      </p:sp>
      <p:sp>
        <p:nvSpPr>
          <p:cNvPr id="15" name="Shape 12"/>
          <p:cNvSpPr/>
          <p:nvPr/>
        </p:nvSpPr>
        <p:spPr>
          <a:xfrm>
            <a:off x="548640" y="5349240"/>
            <a:ext cx="5760720" cy="594360"/>
          </a:xfrm>
          <a:prstGeom prst="roundRect">
            <a:avLst>
              <a:gd name="adj" fmla="val 18462"/>
            </a:avLst>
          </a:prstGeom>
          <a:solidFill>
            <a:srgbClr val="12141A"/>
          </a:solidFill>
          <a:ln w="9525">
            <a:solidFill>
              <a:srgbClr val="2A2D38"/>
            </a:solidFill>
            <a:prstDash val="solid"/>
          </a:ln>
        </p:spPr>
      </p:sp>
      <p:sp>
        <p:nvSpPr>
          <p:cNvPr id="16" name="Text 13"/>
          <p:cNvSpPr/>
          <p:nvPr/>
        </p:nvSpPr>
        <p:spPr>
          <a:xfrm>
            <a:off x="777240" y="5422392"/>
            <a:ext cx="2560320" cy="182880"/>
          </a:xfrm>
          <a:prstGeom prst="rect">
            <a:avLst/>
          </a:prstGeom>
          <a:noFill/>
          <a:ln/>
        </p:spPr>
        <p:txBody>
          <a:bodyPr wrap="square" lIns="0" tIns="0" rIns="0" bIns="0" rtlCol="0" anchor="t"/>
          <a:lstStyle/>
          <a:p>
            <a:pPr indent="0" marL="0">
              <a:buNone/>
            </a:pPr>
            <a:r>
              <a:rPr lang="en-US" sz="750" b="1" spc="300" kern="0" dirty="0">
                <a:solidFill>
                  <a:srgbClr val="6B7280"/>
                </a:solidFill>
                <a:latin typeface="Calibri" pitchFamily="34" charset="0"/>
                <a:ea typeface="Calibri" pitchFamily="34" charset="-122"/>
                <a:cs typeface="Calibri" pitchFamily="34" charset="-120"/>
              </a:rPr>
              <a:t>TRACK RECORD</a:t>
            </a:r>
            <a:endParaRPr lang="en-US" sz="750" dirty="0"/>
          </a:p>
        </p:txBody>
      </p:sp>
      <p:sp>
        <p:nvSpPr>
          <p:cNvPr id="17" name="Text 14"/>
          <p:cNvSpPr/>
          <p:nvPr/>
        </p:nvSpPr>
        <p:spPr>
          <a:xfrm>
            <a:off x="777240" y="5623560"/>
            <a:ext cx="2560320" cy="274320"/>
          </a:xfrm>
          <a:prstGeom prst="rect">
            <a:avLst/>
          </a:prstGeom>
          <a:noFill/>
          <a:ln/>
        </p:spPr>
        <p:txBody>
          <a:bodyPr wrap="square" lIns="0" tIns="0" rIns="0" bIns="0" rtlCol="0" anchor="t"/>
          <a:lstStyle/>
          <a:p>
            <a:pPr indent="0" marL="0">
              <a:buNone/>
            </a:pPr>
            <a:r>
              <a:rPr lang="en-US" sz="1500" dirty="0">
                <a:solidFill>
                  <a:srgbClr val="F4B942"/>
                </a:solidFill>
                <a:latin typeface="Cambria" pitchFamily="34" charset="0"/>
                <a:ea typeface="Cambria" pitchFamily="34" charset="-122"/>
                <a:cs typeface="Cambria" pitchFamily="34" charset="-120"/>
              </a:rPr>
              <a:t>Qarrar Firhand Ali</a:t>
            </a:r>
            <a:endParaRPr lang="en-US" sz="1500" dirty="0"/>
          </a:p>
        </p:txBody>
      </p:sp>
      <p:sp>
        <p:nvSpPr>
          <p:cNvPr id="18" name="Text 15"/>
          <p:cNvSpPr/>
          <p:nvPr/>
        </p:nvSpPr>
        <p:spPr>
          <a:xfrm>
            <a:off x="3657600" y="5422392"/>
            <a:ext cx="2560320" cy="182880"/>
          </a:xfrm>
          <a:prstGeom prst="rect">
            <a:avLst/>
          </a:prstGeom>
          <a:noFill/>
          <a:ln/>
        </p:spPr>
        <p:txBody>
          <a:bodyPr wrap="square" lIns="0" tIns="0" rIns="0" bIns="0" rtlCol="0" anchor="t"/>
          <a:lstStyle/>
          <a:p>
            <a:pPr indent="0" marL="0">
              <a:buNone/>
            </a:pPr>
            <a:r>
              <a:rPr lang="en-US" sz="750" b="1" spc="300" kern="0" dirty="0">
                <a:solidFill>
                  <a:srgbClr val="6B7280"/>
                </a:solidFill>
                <a:latin typeface="Calibri" pitchFamily="34" charset="0"/>
                <a:ea typeface="Calibri" pitchFamily="34" charset="-122"/>
                <a:cs typeface="Calibri" pitchFamily="34" charset="-120"/>
              </a:rPr>
              <a:t>MODEL</a:t>
            </a:r>
            <a:endParaRPr lang="en-US" sz="750" dirty="0"/>
          </a:p>
        </p:txBody>
      </p:sp>
      <p:sp>
        <p:nvSpPr>
          <p:cNvPr id="19" name="Text 16"/>
          <p:cNvSpPr/>
          <p:nvPr/>
        </p:nvSpPr>
        <p:spPr>
          <a:xfrm>
            <a:off x="3657600" y="5623560"/>
            <a:ext cx="2560320" cy="274320"/>
          </a:xfrm>
          <a:prstGeom prst="rect">
            <a:avLst/>
          </a:prstGeom>
          <a:noFill/>
          <a:ln/>
        </p:spPr>
        <p:txBody>
          <a:bodyPr wrap="square" lIns="0" tIns="0" rIns="0" bIns="0" rtlCol="0" anchor="t"/>
          <a:lstStyle/>
          <a:p>
            <a:pPr indent="0" marL="0">
              <a:buNone/>
            </a:pPr>
            <a:r>
              <a:rPr lang="en-US" sz="1500" dirty="0">
                <a:solidFill>
                  <a:srgbClr val="F4B942"/>
                </a:solidFill>
                <a:latin typeface="Cambria" pitchFamily="34" charset="0"/>
                <a:ea typeface="Cambria" pitchFamily="34" charset="-122"/>
                <a:cs typeface="Cambria" pitchFamily="34" charset="-120"/>
              </a:rPr>
              <a:t>Retainer / per-event</a:t>
            </a:r>
            <a:endParaRPr lang="en-US" sz="1500" dirty="0"/>
          </a:p>
        </p:txBody>
      </p:sp>
      <p:sp>
        <p:nvSpPr>
          <p:cNvPr id="20" name="Shape 17"/>
          <p:cNvSpPr/>
          <p:nvPr/>
        </p:nvSpPr>
        <p:spPr>
          <a:xfrm>
            <a:off x="6537960" y="2880360"/>
            <a:ext cx="5120640" cy="603504"/>
          </a:xfrm>
          <a:prstGeom prst="roundRect">
            <a:avLst>
              <a:gd name="adj" fmla="val 18182"/>
            </a:avLst>
          </a:prstGeom>
          <a:solidFill>
            <a:srgbClr val="12141A"/>
          </a:solidFill>
          <a:ln w="9525">
            <a:solidFill>
              <a:srgbClr val="2A2D38"/>
            </a:solidFill>
            <a:prstDash val="solid"/>
          </a:ln>
        </p:spPr>
      </p:sp>
      <p:sp>
        <p:nvSpPr>
          <p:cNvPr id="21" name="Text 18"/>
          <p:cNvSpPr/>
          <p:nvPr/>
        </p:nvSpPr>
        <p:spPr>
          <a:xfrm>
            <a:off x="6766560" y="2880360"/>
            <a:ext cx="365760" cy="603504"/>
          </a:xfrm>
          <a:prstGeom prst="rect">
            <a:avLst/>
          </a:prstGeom>
          <a:noFill/>
          <a:ln/>
        </p:spPr>
        <p:txBody>
          <a:bodyPr wrap="square" lIns="0" tIns="0" rIns="0" bIns="0" rtlCol="0" anchor="ctr"/>
          <a:lstStyle/>
          <a:p>
            <a:pPr algn="ctr" indent="0" marL="0">
              <a:buNone/>
            </a:pPr>
            <a:r>
              <a:rPr lang="en-US" sz="2200" dirty="0">
                <a:solidFill>
                  <a:srgbClr val="F4B942"/>
                </a:solidFill>
                <a:latin typeface="Cambria" pitchFamily="34" charset="0"/>
                <a:ea typeface="Cambria" pitchFamily="34" charset="-122"/>
                <a:cs typeface="Cambria" pitchFamily="34" charset="-120"/>
              </a:rPr>
              <a:t>1</a:t>
            </a:r>
            <a:endParaRPr lang="en-US" sz="2200" dirty="0"/>
          </a:p>
        </p:txBody>
      </p:sp>
      <p:sp>
        <p:nvSpPr>
          <p:cNvPr id="22" name="Text 19"/>
          <p:cNvSpPr/>
          <p:nvPr/>
        </p:nvSpPr>
        <p:spPr>
          <a:xfrm>
            <a:off x="7223760" y="2953512"/>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Setup &amp; Positioning</a:t>
            </a:r>
            <a:endParaRPr lang="en-US" sz="1200" dirty="0"/>
          </a:p>
        </p:txBody>
      </p:sp>
      <p:sp>
        <p:nvSpPr>
          <p:cNvPr id="23" name="Text 20"/>
          <p:cNvSpPr/>
          <p:nvPr/>
        </p:nvSpPr>
        <p:spPr>
          <a:xfrm>
            <a:off x="7223760" y="3200400"/>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Bangun key message &amp; media list awal</a:t>
            </a:r>
            <a:endParaRPr lang="en-US" sz="1000" dirty="0"/>
          </a:p>
        </p:txBody>
      </p:sp>
      <p:sp>
        <p:nvSpPr>
          <p:cNvPr id="24" name="Shape 21"/>
          <p:cNvSpPr/>
          <p:nvPr/>
        </p:nvSpPr>
        <p:spPr>
          <a:xfrm>
            <a:off x="6537960" y="3557016"/>
            <a:ext cx="5120640" cy="603504"/>
          </a:xfrm>
          <a:prstGeom prst="roundRect">
            <a:avLst>
              <a:gd name="adj" fmla="val 18182"/>
            </a:avLst>
          </a:prstGeom>
          <a:solidFill>
            <a:srgbClr val="12141A"/>
          </a:solidFill>
          <a:ln w="9525">
            <a:solidFill>
              <a:srgbClr val="2A2D38"/>
            </a:solidFill>
            <a:prstDash val="solid"/>
          </a:ln>
        </p:spPr>
      </p:sp>
      <p:sp>
        <p:nvSpPr>
          <p:cNvPr id="25" name="Text 22"/>
          <p:cNvSpPr/>
          <p:nvPr/>
        </p:nvSpPr>
        <p:spPr>
          <a:xfrm>
            <a:off x="6766560" y="3557016"/>
            <a:ext cx="365760" cy="603504"/>
          </a:xfrm>
          <a:prstGeom prst="rect">
            <a:avLst/>
          </a:prstGeom>
          <a:noFill/>
          <a:ln/>
        </p:spPr>
        <p:txBody>
          <a:bodyPr wrap="square" lIns="0" tIns="0" rIns="0" bIns="0" rtlCol="0" anchor="ctr"/>
          <a:lstStyle/>
          <a:p>
            <a:pPr algn="ctr" indent="0" marL="0">
              <a:buNone/>
            </a:pPr>
            <a:r>
              <a:rPr lang="en-US" sz="2200" dirty="0">
                <a:solidFill>
                  <a:srgbClr val="F4B942"/>
                </a:solidFill>
                <a:latin typeface="Cambria" pitchFamily="34" charset="0"/>
                <a:ea typeface="Cambria" pitchFamily="34" charset="-122"/>
                <a:cs typeface="Cambria" pitchFamily="34" charset="-120"/>
              </a:rPr>
              <a:t>2</a:t>
            </a:r>
            <a:endParaRPr lang="en-US" sz="2200" dirty="0"/>
          </a:p>
        </p:txBody>
      </p:sp>
      <p:sp>
        <p:nvSpPr>
          <p:cNvPr id="26" name="Text 23"/>
          <p:cNvSpPr/>
          <p:nvPr/>
        </p:nvSpPr>
        <p:spPr>
          <a:xfrm>
            <a:off x="7223760" y="3630168"/>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Trigger Detection</a:t>
            </a:r>
            <a:endParaRPr lang="en-US" sz="1200" dirty="0"/>
          </a:p>
        </p:txBody>
      </p:sp>
      <p:sp>
        <p:nvSpPr>
          <p:cNvPr id="27" name="Text 24"/>
          <p:cNvSpPr/>
          <p:nvPr/>
        </p:nvSpPr>
        <p:spPr>
          <a:xfrm>
            <a:off x="7223760" y="3877056"/>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Monitoring event, podium, milestone karier</a:t>
            </a:r>
            <a:endParaRPr lang="en-US" sz="1000" dirty="0"/>
          </a:p>
        </p:txBody>
      </p:sp>
      <p:sp>
        <p:nvSpPr>
          <p:cNvPr id="28" name="Shape 25"/>
          <p:cNvSpPr/>
          <p:nvPr/>
        </p:nvSpPr>
        <p:spPr>
          <a:xfrm>
            <a:off x="6537960" y="4233672"/>
            <a:ext cx="5120640" cy="603504"/>
          </a:xfrm>
          <a:prstGeom prst="roundRect">
            <a:avLst>
              <a:gd name="adj" fmla="val 18182"/>
            </a:avLst>
          </a:prstGeom>
          <a:solidFill>
            <a:srgbClr val="12141A"/>
          </a:solidFill>
          <a:ln w="9525">
            <a:solidFill>
              <a:srgbClr val="2A2D38"/>
            </a:solidFill>
            <a:prstDash val="solid"/>
          </a:ln>
        </p:spPr>
      </p:sp>
      <p:sp>
        <p:nvSpPr>
          <p:cNvPr id="29" name="Text 26"/>
          <p:cNvSpPr/>
          <p:nvPr/>
        </p:nvSpPr>
        <p:spPr>
          <a:xfrm>
            <a:off x="6766560" y="4233672"/>
            <a:ext cx="365760" cy="603504"/>
          </a:xfrm>
          <a:prstGeom prst="rect">
            <a:avLst/>
          </a:prstGeom>
          <a:noFill/>
          <a:ln/>
        </p:spPr>
        <p:txBody>
          <a:bodyPr wrap="square" lIns="0" tIns="0" rIns="0" bIns="0" rtlCol="0" anchor="ctr"/>
          <a:lstStyle/>
          <a:p>
            <a:pPr algn="ctr" indent="0" marL="0">
              <a:buNone/>
            </a:pPr>
            <a:r>
              <a:rPr lang="en-US" sz="2200" dirty="0">
                <a:solidFill>
                  <a:srgbClr val="F4B942"/>
                </a:solidFill>
                <a:latin typeface="Cambria" pitchFamily="34" charset="0"/>
                <a:ea typeface="Cambria" pitchFamily="34" charset="-122"/>
                <a:cs typeface="Cambria" pitchFamily="34" charset="-120"/>
              </a:rPr>
              <a:t>3</a:t>
            </a:r>
            <a:endParaRPr lang="en-US" sz="2200" dirty="0"/>
          </a:p>
        </p:txBody>
      </p:sp>
      <p:sp>
        <p:nvSpPr>
          <p:cNvPr id="30" name="Text 27"/>
          <p:cNvSpPr/>
          <p:nvPr/>
        </p:nvSpPr>
        <p:spPr>
          <a:xfrm>
            <a:off x="7223760" y="4306824"/>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Rapid Press Release</a:t>
            </a:r>
            <a:endParaRPr lang="en-US" sz="1200" dirty="0"/>
          </a:p>
        </p:txBody>
      </p:sp>
      <p:sp>
        <p:nvSpPr>
          <p:cNvPr id="31" name="Text 28"/>
          <p:cNvSpPr/>
          <p:nvPr/>
        </p:nvSpPr>
        <p:spPr>
          <a:xfrm>
            <a:off x="7223760" y="4553712"/>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Draft &amp; distribusi dalam 24–48 jam post-event</a:t>
            </a:r>
            <a:endParaRPr lang="en-US" sz="1000" dirty="0"/>
          </a:p>
        </p:txBody>
      </p:sp>
      <p:sp>
        <p:nvSpPr>
          <p:cNvPr id="32" name="Shape 29"/>
          <p:cNvSpPr/>
          <p:nvPr/>
        </p:nvSpPr>
        <p:spPr>
          <a:xfrm>
            <a:off x="6537960" y="4910328"/>
            <a:ext cx="5120640" cy="603504"/>
          </a:xfrm>
          <a:prstGeom prst="roundRect">
            <a:avLst>
              <a:gd name="adj" fmla="val 18182"/>
            </a:avLst>
          </a:prstGeom>
          <a:solidFill>
            <a:srgbClr val="12141A"/>
          </a:solidFill>
          <a:ln w="9525">
            <a:solidFill>
              <a:srgbClr val="2A2D38"/>
            </a:solidFill>
            <a:prstDash val="solid"/>
          </a:ln>
        </p:spPr>
      </p:sp>
      <p:sp>
        <p:nvSpPr>
          <p:cNvPr id="33" name="Text 30"/>
          <p:cNvSpPr/>
          <p:nvPr/>
        </p:nvSpPr>
        <p:spPr>
          <a:xfrm>
            <a:off x="6766560" y="4910328"/>
            <a:ext cx="365760" cy="603504"/>
          </a:xfrm>
          <a:prstGeom prst="rect">
            <a:avLst/>
          </a:prstGeom>
          <a:noFill/>
          <a:ln/>
        </p:spPr>
        <p:txBody>
          <a:bodyPr wrap="square" lIns="0" tIns="0" rIns="0" bIns="0" rtlCol="0" anchor="ctr"/>
          <a:lstStyle/>
          <a:p>
            <a:pPr algn="ctr" indent="0" marL="0">
              <a:buNone/>
            </a:pPr>
            <a:r>
              <a:rPr lang="en-US" sz="2200" dirty="0">
                <a:solidFill>
                  <a:srgbClr val="F4B942"/>
                </a:solidFill>
                <a:latin typeface="Cambria" pitchFamily="34" charset="0"/>
                <a:ea typeface="Cambria" pitchFamily="34" charset="-122"/>
                <a:cs typeface="Cambria" pitchFamily="34" charset="-120"/>
              </a:rPr>
              <a:t>4</a:t>
            </a:r>
            <a:endParaRPr lang="en-US" sz="2200" dirty="0"/>
          </a:p>
        </p:txBody>
      </p:sp>
      <p:sp>
        <p:nvSpPr>
          <p:cNvPr id="34" name="Text 31"/>
          <p:cNvSpPr/>
          <p:nvPr/>
        </p:nvSpPr>
        <p:spPr>
          <a:xfrm>
            <a:off x="7223760" y="4983480"/>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Multi-Channel Push</a:t>
            </a:r>
            <a:endParaRPr lang="en-US" sz="1200" dirty="0"/>
          </a:p>
        </p:txBody>
      </p:sp>
      <p:sp>
        <p:nvSpPr>
          <p:cNvPr id="35" name="Text 32"/>
          <p:cNvSpPr/>
          <p:nvPr/>
        </p:nvSpPr>
        <p:spPr>
          <a:xfrm>
            <a:off x="7223760" y="5230368"/>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Media sports, entertainment, dan lifestyle</a:t>
            </a:r>
            <a:endParaRPr lang="en-US" sz="1000" dirty="0"/>
          </a:p>
        </p:txBody>
      </p:sp>
      <p:sp>
        <p:nvSpPr>
          <p:cNvPr id="36" name="Shape 33"/>
          <p:cNvSpPr/>
          <p:nvPr/>
        </p:nvSpPr>
        <p:spPr>
          <a:xfrm>
            <a:off x="6537960" y="5586984"/>
            <a:ext cx="5120640" cy="603504"/>
          </a:xfrm>
          <a:prstGeom prst="roundRect">
            <a:avLst>
              <a:gd name="adj" fmla="val 18182"/>
            </a:avLst>
          </a:prstGeom>
          <a:solidFill>
            <a:srgbClr val="12141A"/>
          </a:solidFill>
          <a:ln w="9525">
            <a:solidFill>
              <a:srgbClr val="2A2D38"/>
            </a:solidFill>
            <a:prstDash val="solid"/>
          </a:ln>
        </p:spPr>
      </p:sp>
      <p:sp>
        <p:nvSpPr>
          <p:cNvPr id="37" name="Text 34"/>
          <p:cNvSpPr/>
          <p:nvPr/>
        </p:nvSpPr>
        <p:spPr>
          <a:xfrm>
            <a:off x="6766560" y="5586984"/>
            <a:ext cx="365760" cy="603504"/>
          </a:xfrm>
          <a:prstGeom prst="rect">
            <a:avLst/>
          </a:prstGeom>
          <a:noFill/>
          <a:ln/>
        </p:spPr>
        <p:txBody>
          <a:bodyPr wrap="square" lIns="0" tIns="0" rIns="0" bIns="0" rtlCol="0" anchor="ctr"/>
          <a:lstStyle/>
          <a:p>
            <a:pPr algn="ctr" indent="0" marL="0">
              <a:buNone/>
            </a:pPr>
            <a:r>
              <a:rPr lang="en-US" sz="2200" dirty="0">
                <a:solidFill>
                  <a:srgbClr val="F4B942"/>
                </a:solidFill>
                <a:latin typeface="Cambria" pitchFamily="34" charset="0"/>
                <a:ea typeface="Cambria" pitchFamily="34" charset="-122"/>
                <a:cs typeface="Cambria" pitchFamily="34" charset="-120"/>
              </a:rPr>
              <a:t>5</a:t>
            </a:r>
            <a:endParaRPr lang="en-US" sz="2200" dirty="0"/>
          </a:p>
        </p:txBody>
      </p:sp>
      <p:sp>
        <p:nvSpPr>
          <p:cNvPr id="38" name="Text 35"/>
          <p:cNvSpPr/>
          <p:nvPr/>
        </p:nvSpPr>
        <p:spPr>
          <a:xfrm>
            <a:off x="7223760" y="5660136"/>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Monthly Report</a:t>
            </a:r>
            <a:endParaRPr lang="en-US" sz="1200" dirty="0"/>
          </a:p>
        </p:txBody>
      </p:sp>
      <p:sp>
        <p:nvSpPr>
          <p:cNvPr id="39" name="Text 36"/>
          <p:cNvSpPr/>
          <p:nvPr/>
        </p:nvSpPr>
        <p:spPr>
          <a:xfrm>
            <a:off x="7223760" y="5907024"/>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Rekap coverage, reach, dan sentiment</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11</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Shape 2"/>
          <p:cNvSpPr/>
          <p:nvPr/>
        </p:nvSpPr>
        <p:spPr>
          <a:xfrm>
            <a:off x="7315200" y="-2743200"/>
            <a:ext cx="9144000" cy="9144000"/>
          </a:xfrm>
          <a:prstGeom prst="ellipse">
            <a:avLst/>
          </a:prstGeom>
          <a:solidFill>
            <a:srgbClr val="F4B942">
              <a:alpha val="8000"/>
            </a:srgbClr>
          </a:solidFill>
          <a:ln w="12700">
            <a:solidFill>
              <a:srgbClr val="0A0B0F"/>
            </a:solidFill>
            <a:prstDash val="solid"/>
          </a:ln>
        </p:spPr>
      </p:sp>
      <p:sp>
        <p:nvSpPr>
          <p:cNvPr id="6" name="Text 3"/>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4B942"/>
                </a:solidFill>
                <a:latin typeface="Calibri" pitchFamily="34" charset="0"/>
                <a:ea typeface="Calibri" pitchFamily="34" charset="-122"/>
                <a:cs typeface="Calibri" pitchFamily="34" charset="-120"/>
              </a:rPr>
              <a:t>STUDI KASUS TALENT  ·  01</a:t>
            </a:r>
            <a:endParaRPr lang="en-US" sz="900" dirty="0"/>
          </a:p>
        </p:txBody>
      </p:sp>
      <p:sp>
        <p:nvSpPr>
          <p:cNvPr id="7" name="Text 4"/>
          <p:cNvSpPr/>
          <p:nvPr/>
        </p:nvSpPr>
        <p:spPr>
          <a:xfrm>
            <a:off x="548640" y="868680"/>
            <a:ext cx="10972800" cy="1280160"/>
          </a:xfrm>
          <a:prstGeom prst="rect">
            <a:avLst/>
          </a:prstGeom>
          <a:noFill/>
          <a:ln/>
        </p:spPr>
        <p:txBody>
          <a:bodyPr wrap="square" lIns="0" tIns="0" rIns="0" bIns="0" rtlCol="0" anchor="t"/>
          <a:lstStyle/>
          <a:p>
            <a:pPr indent="0" marL="0">
              <a:buNone/>
            </a:pPr>
            <a:r>
              <a:rPr lang="en-US" sz="6000" i="1" spc="-100" kern="0" dirty="0">
                <a:solidFill>
                  <a:srgbClr val="F4B942"/>
                </a:solidFill>
                <a:latin typeface="Cambria" pitchFamily="34" charset="0"/>
                <a:ea typeface="Cambria" pitchFamily="34" charset="-122"/>
                <a:cs typeface="Cambria" pitchFamily="34" charset="-120"/>
              </a:rPr>
              <a:t>Qarrar Firhand Ali</a:t>
            </a:r>
            <a:pPr indent="0" marL="0">
              <a:buNone/>
            </a:pPr>
            <a:r>
              <a:rPr lang="en-US" sz="6000" spc="-100" kern="0" dirty="0">
                <a:solidFill>
                  <a:srgbClr val="F5F5F7"/>
                </a:solidFill>
                <a:latin typeface="Calibri" pitchFamily="34" charset="0"/>
                <a:ea typeface="Calibri" pitchFamily="34" charset="-122"/>
                <a:cs typeface="Calibri" pitchFamily="34" charset="-120"/>
              </a:rPr>
              <a:t>.</a:t>
            </a:r>
            <a:endParaRPr lang="en-US" sz="6000" dirty="0"/>
          </a:p>
        </p:txBody>
      </p:sp>
      <p:sp>
        <p:nvSpPr>
          <p:cNvPr id="8" name="Text 5"/>
          <p:cNvSpPr/>
          <p:nvPr/>
        </p:nvSpPr>
        <p:spPr>
          <a:xfrm>
            <a:off x="548640" y="2148840"/>
            <a:ext cx="10972800" cy="365760"/>
          </a:xfrm>
          <a:prstGeom prst="rect">
            <a:avLst/>
          </a:prstGeom>
          <a:noFill/>
          <a:ln/>
        </p:spPr>
        <p:txBody>
          <a:bodyPr wrap="square" lIns="0" tIns="0" rIns="0" bIns="0" rtlCol="0" anchor="t"/>
          <a:lstStyle/>
          <a:p>
            <a:pPr indent="0" marL="0">
              <a:buNone/>
            </a:pPr>
            <a:r>
              <a:rPr lang="en-US" sz="1400" b="1" dirty="0">
                <a:solidFill>
                  <a:srgbClr val="F5F5F7"/>
                </a:solidFill>
                <a:latin typeface="Calibri" pitchFamily="34" charset="0"/>
                <a:ea typeface="Calibri" pitchFamily="34" charset="-122"/>
                <a:cs typeface="Calibri" pitchFamily="34" charset="-120"/>
              </a:rPr>
              <a:t>Talent &amp; Athlete PR  </a:t>
            </a:r>
            <a:pPr indent="0" marL="0">
              <a:buNone/>
            </a:pPr>
            <a:r>
              <a:rPr lang="en-US" sz="1400" dirty="0">
                <a:solidFill>
                  <a:srgbClr val="A8ADBD"/>
                </a:solidFill>
                <a:latin typeface="Calibri" pitchFamily="34" charset="0"/>
                <a:ea typeface="Calibri" pitchFamily="34" charset="-122"/>
                <a:cs typeface="Calibri" pitchFamily="34" charset="-120"/>
              </a:rPr>
              <a:t>·  Karting Profesional · Basis Eropa</a:t>
            </a:r>
            <a:endParaRPr lang="en-US" sz="1400" dirty="0"/>
          </a:p>
        </p:txBody>
      </p:sp>
      <p:sp>
        <p:nvSpPr>
          <p:cNvPr id="9" name="Shape 6"/>
          <p:cNvSpPr/>
          <p:nvPr/>
        </p:nvSpPr>
        <p:spPr>
          <a:xfrm>
            <a:off x="548640" y="2788920"/>
            <a:ext cx="45720" cy="3154680"/>
          </a:xfrm>
          <a:prstGeom prst="rect">
            <a:avLst/>
          </a:prstGeom>
          <a:solidFill>
            <a:srgbClr val="F4B942"/>
          </a:solidFill>
          <a:ln w="12700">
            <a:solidFill>
              <a:srgbClr val="F4B942"/>
            </a:solidFill>
            <a:prstDash val="solid"/>
          </a:ln>
        </p:spPr>
      </p:sp>
      <p:sp>
        <p:nvSpPr>
          <p:cNvPr id="10" name="Shape 7"/>
          <p:cNvSpPr/>
          <p:nvPr/>
        </p:nvSpPr>
        <p:spPr>
          <a:xfrm>
            <a:off x="594360" y="2788920"/>
            <a:ext cx="5715000" cy="3154680"/>
          </a:xfrm>
          <a:prstGeom prst="roundRect">
            <a:avLst>
              <a:gd name="adj" fmla="val 3478"/>
            </a:avLst>
          </a:prstGeom>
          <a:solidFill>
            <a:srgbClr val="1A1710"/>
          </a:solidFill>
          <a:ln w="9525">
            <a:solidFill>
              <a:srgbClr val="2A2D38"/>
            </a:solidFill>
            <a:prstDash val="solid"/>
          </a:ln>
        </p:spPr>
      </p:sp>
      <p:sp>
        <p:nvSpPr>
          <p:cNvPr id="11" name="Text 8"/>
          <p:cNvSpPr/>
          <p:nvPr/>
        </p:nvSpPr>
        <p:spPr>
          <a:xfrm>
            <a:off x="868680" y="3044952"/>
            <a:ext cx="5303520" cy="274320"/>
          </a:xfrm>
          <a:prstGeom prst="rect">
            <a:avLst/>
          </a:prstGeom>
          <a:noFill/>
          <a:ln/>
        </p:spPr>
        <p:txBody>
          <a:bodyPr wrap="square" lIns="0" tIns="0" rIns="0" bIns="0" rtlCol="0" anchor="t"/>
          <a:lstStyle/>
          <a:p>
            <a:pPr indent="0" marL="0">
              <a:buNone/>
            </a:pPr>
            <a:r>
              <a:rPr lang="en-US" sz="900" b="1" spc="300" kern="0" dirty="0">
                <a:solidFill>
                  <a:srgbClr val="F4B942"/>
                </a:solidFill>
                <a:latin typeface="Calibri" pitchFamily="34" charset="0"/>
                <a:ea typeface="Calibri" pitchFamily="34" charset="-122"/>
                <a:cs typeface="Calibri" pitchFamily="34" charset="-120"/>
              </a:rPr>
              <a:t>SITUASI</a:t>
            </a:r>
            <a:endParaRPr lang="en-US" sz="900" dirty="0"/>
          </a:p>
        </p:txBody>
      </p:sp>
      <p:sp>
        <p:nvSpPr>
          <p:cNvPr id="12" name="Text 9"/>
          <p:cNvSpPr/>
          <p:nvPr/>
        </p:nvSpPr>
        <p:spPr>
          <a:xfrm>
            <a:off x="868680" y="3383280"/>
            <a:ext cx="5257800" cy="2011680"/>
          </a:xfrm>
          <a:prstGeom prst="rect">
            <a:avLst/>
          </a:prstGeom>
          <a:noFill/>
          <a:ln/>
        </p:spPr>
        <p:txBody>
          <a:bodyPr wrap="square" lIns="0" tIns="0" rIns="0" bIns="0" rtlCol="0" anchor="t"/>
          <a:lstStyle/>
          <a:p>
            <a:pPr indent="0" marL="0">
              <a:lnSpc>
                <a:spcPct val="155000"/>
              </a:lnSpc>
              <a:buNone/>
            </a:pPr>
            <a:r>
              <a:rPr lang="en-US" sz="1150" dirty="0">
                <a:solidFill>
                  <a:srgbClr val="A8ADBD"/>
                </a:solidFill>
                <a:latin typeface="Calibri" pitchFamily="34" charset="0"/>
                <a:ea typeface="Calibri" pitchFamily="34" charset="-122"/>
                <a:cs typeface="Calibri" pitchFamily="34" charset="-120"/>
              </a:rPr>
              <a:t>MediaRilis mendampingi Qarrar Firhand Ali, pegokart muda Indonesia (usia 13) berbasis di Italia, dalam membangun personal brand di media nasional sepanjang 2024. Kami mengelola PR untuk momen-momen kunci karier: WSK Championship Cup Lonato, endorsement Valentino Rossi, podium Italian Championship, hingga penampilan di kejuaraan Inggris, dengan coverage konsisten di media tier-1 dan sports nasional.</a:t>
            </a:r>
            <a:endParaRPr lang="en-US" sz="1150" dirty="0"/>
          </a:p>
        </p:txBody>
      </p:sp>
      <p:sp>
        <p:nvSpPr>
          <p:cNvPr id="13" name="Text 10"/>
          <p:cNvSpPr/>
          <p:nvPr/>
        </p:nvSpPr>
        <p:spPr>
          <a:xfrm>
            <a:off x="868680" y="5349240"/>
            <a:ext cx="1828800" cy="18288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PERIODE</a:t>
            </a:r>
            <a:endParaRPr lang="en-US" sz="800" dirty="0"/>
          </a:p>
        </p:txBody>
      </p:sp>
      <p:sp>
        <p:nvSpPr>
          <p:cNvPr id="14" name="Text 11"/>
          <p:cNvSpPr/>
          <p:nvPr/>
        </p:nvSpPr>
        <p:spPr>
          <a:xfrm>
            <a:off x="868680" y="5532120"/>
            <a:ext cx="3657600" cy="274320"/>
          </a:xfrm>
          <a:prstGeom prst="rect">
            <a:avLst/>
          </a:prstGeom>
          <a:noFill/>
          <a:ln/>
        </p:spPr>
        <p:txBody>
          <a:bodyPr wrap="square" lIns="0" tIns="0" rIns="0" bIns="0" rtlCol="0" anchor="t"/>
          <a:lstStyle/>
          <a:p>
            <a:pPr indent="0" marL="0">
              <a:buNone/>
            </a:pPr>
            <a:r>
              <a:rPr lang="en-US" sz="1600" dirty="0">
                <a:solidFill>
                  <a:srgbClr val="F4B942"/>
                </a:solidFill>
                <a:latin typeface="Cambria" pitchFamily="34" charset="0"/>
                <a:ea typeface="Cambria" pitchFamily="34" charset="-122"/>
                <a:cs typeface="Cambria" pitchFamily="34" charset="-120"/>
              </a:rPr>
              <a:t>2023 – ongoing</a:t>
            </a:r>
            <a:endParaRPr lang="en-US" sz="1600" dirty="0"/>
          </a:p>
        </p:txBody>
      </p:sp>
      <p:sp>
        <p:nvSpPr>
          <p:cNvPr id="15" name="Shape 12"/>
          <p:cNvSpPr/>
          <p:nvPr/>
        </p:nvSpPr>
        <p:spPr>
          <a:xfrm>
            <a:off x="6537960" y="2788920"/>
            <a:ext cx="5120640" cy="1965960"/>
          </a:xfrm>
          <a:prstGeom prst="roundRect">
            <a:avLst>
              <a:gd name="adj" fmla="val 5581"/>
            </a:avLst>
          </a:prstGeom>
          <a:solidFill>
            <a:srgbClr val="12141A"/>
          </a:solidFill>
          <a:ln w="9525">
            <a:solidFill>
              <a:srgbClr val="2A2D38"/>
            </a:solidFill>
            <a:prstDash val="solid"/>
          </a:ln>
        </p:spPr>
      </p:sp>
      <p:sp>
        <p:nvSpPr>
          <p:cNvPr id="16" name="Text 13"/>
          <p:cNvSpPr/>
          <p:nvPr/>
        </p:nvSpPr>
        <p:spPr>
          <a:xfrm>
            <a:off x="6812280" y="2990088"/>
            <a:ext cx="4663440" cy="274320"/>
          </a:xfrm>
          <a:prstGeom prst="rect">
            <a:avLst/>
          </a:prstGeom>
          <a:noFill/>
          <a:ln/>
        </p:spPr>
        <p:txBody>
          <a:bodyPr wrap="square" lIns="0" tIns="0" rIns="0" bIns="0" rtlCol="0" anchor="t"/>
          <a:lstStyle/>
          <a:p>
            <a:pPr indent="0" marL="0">
              <a:buNone/>
            </a:pPr>
            <a:r>
              <a:rPr lang="en-US" sz="900" b="1" spc="300" kern="0" dirty="0">
                <a:solidFill>
                  <a:srgbClr val="F4B942"/>
                </a:solidFill>
                <a:latin typeface="Calibri" pitchFamily="34" charset="0"/>
                <a:ea typeface="Calibri" pitchFamily="34" charset="-122"/>
                <a:cs typeface="Calibri" pitchFamily="34" charset="-120"/>
              </a:rPr>
              <a:t>APPROACH</a:t>
            </a:r>
            <a:endParaRPr lang="en-US" sz="900" dirty="0"/>
          </a:p>
        </p:txBody>
      </p:sp>
      <p:sp>
        <p:nvSpPr>
          <p:cNvPr id="17" name="Text 14"/>
          <p:cNvSpPr/>
          <p:nvPr/>
        </p:nvSpPr>
        <p:spPr>
          <a:xfrm>
            <a:off x="6858000" y="3355848"/>
            <a:ext cx="4572000" cy="1280160"/>
          </a:xfrm>
          <a:prstGeom prst="rect">
            <a:avLst/>
          </a:prstGeom>
          <a:noFill/>
          <a:ln/>
        </p:spPr>
        <p:txBody>
          <a:bodyPr wrap="square" lIns="0" tIns="0" rIns="0" bIns="0" rtlCol="0" anchor="t"/>
          <a:lstStyle/>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Positioning sebagai next-gen Indonesian racing talent</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Monitoring jadwal WSK, Italian Championship &amp; event Eropa</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Rapid press release setiap milestone (podium, endorsement, kejuaraan)</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Distribusi ke Kompas, Tribun, Detik Sports, Antara, Liputan6</a:t>
            </a:r>
            <a:endParaRPr lang="en-US" sz="1100" dirty="0"/>
          </a:p>
        </p:txBody>
      </p:sp>
      <p:sp>
        <p:nvSpPr>
          <p:cNvPr id="18" name="Shape 15"/>
          <p:cNvSpPr/>
          <p:nvPr/>
        </p:nvSpPr>
        <p:spPr>
          <a:xfrm>
            <a:off x="6537960" y="4892040"/>
            <a:ext cx="5120640" cy="1051560"/>
          </a:xfrm>
          <a:prstGeom prst="roundRect">
            <a:avLst>
              <a:gd name="adj" fmla="val 10435"/>
            </a:avLst>
          </a:prstGeom>
          <a:solidFill>
            <a:srgbClr val="12141A"/>
          </a:solidFill>
          <a:ln w="9525">
            <a:solidFill>
              <a:srgbClr val="2A2D38"/>
            </a:solidFill>
            <a:prstDash val="solid"/>
          </a:ln>
        </p:spPr>
      </p:sp>
      <p:sp>
        <p:nvSpPr>
          <p:cNvPr id="19" name="Text 16"/>
          <p:cNvSpPr/>
          <p:nvPr/>
        </p:nvSpPr>
        <p:spPr>
          <a:xfrm>
            <a:off x="6812280" y="5047488"/>
            <a:ext cx="4663440" cy="228600"/>
          </a:xfrm>
          <a:prstGeom prst="rect">
            <a:avLst/>
          </a:prstGeom>
          <a:noFill/>
          <a:ln/>
        </p:spPr>
        <p:txBody>
          <a:bodyPr wrap="square" lIns="0" tIns="0" rIns="0" bIns="0" rtlCol="0" anchor="t"/>
          <a:lstStyle/>
          <a:p>
            <a:pPr indent="0" marL="0">
              <a:buNone/>
            </a:pPr>
            <a:r>
              <a:rPr lang="en-US" sz="900" b="1" spc="300" kern="0" dirty="0">
                <a:solidFill>
                  <a:srgbClr val="F4B942"/>
                </a:solidFill>
                <a:latin typeface="Calibri" pitchFamily="34" charset="0"/>
                <a:ea typeface="Calibri" pitchFamily="34" charset="-122"/>
                <a:cs typeface="Calibri" pitchFamily="34" charset="-120"/>
              </a:rPr>
              <a:t>OUTCOME</a:t>
            </a:r>
            <a:endParaRPr lang="en-US" sz="900" dirty="0"/>
          </a:p>
        </p:txBody>
      </p:sp>
      <p:sp>
        <p:nvSpPr>
          <p:cNvPr id="20" name="Text 17"/>
          <p:cNvSpPr/>
          <p:nvPr/>
        </p:nvSpPr>
        <p:spPr>
          <a:xfrm>
            <a:off x="6812280" y="5303520"/>
            <a:ext cx="1524000" cy="320040"/>
          </a:xfrm>
          <a:prstGeom prst="rect">
            <a:avLst/>
          </a:prstGeom>
          <a:noFill/>
          <a:ln/>
        </p:spPr>
        <p:txBody>
          <a:bodyPr wrap="square" lIns="0" tIns="0" rIns="0" bIns="0" rtlCol="0" anchor="t"/>
          <a:lstStyle/>
          <a:p>
            <a:pPr indent="0" marL="0">
              <a:buNone/>
            </a:pPr>
            <a:r>
              <a:rPr lang="en-US" sz="2000" dirty="0">
                <a:solidFill>
                  <a:srgbClr val="F4B942"/>
                </a:solidFill>
                <a:latin typeface="Cambria" pitchFamily="34" charset="0"/>
                <a:ea typeface="Cambria" pitchFamily="34" charset="-122"/>
                <a:cs typeface="Cambria" pitchFamily="34" charset="-120"/>
              </a:rPr>
              <a:t>100+</a:t>
            </a:r>
            <a:endParaRPr lang="en-US" sz="2000" dirty="0"/>
          </a:p>
        </p:txBody>
      </p:sp>
      <p:sp>
        <p:nvSpPr>
          <p:cNvPr id="21" name="Text 18"/>
          <p:cNvSpPr/>
          <p:nvPr/>
        </p:nvSpPr>
        <p:spPr>
          <a:xfrm>
            <a:off x="6812280" y="5605272"/>
            <a:ext cx="1524000" cy="320040"/>
          </a:xfrm>
          <a:prstGeom prst="rect">
            <a:avLst/>
          </a:prstGeom>
          <a:noFill/>
          <a:ln/>
        </p:spPr>
        <p:txBody>
          <a:bodyPr wrap="square" lIns="0" tIns="0" rIns="0" bIns="0" rtlCol="0" anchor="t"/>
          <a:lstStyle/>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media mentions</a:t>
            </a:r>
            <a:endParaRPr lang="en-US" sz="900" dirty="0"/>
          </a:p>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Jan–Okt 2024</a:t>
            </a:r>
            <a:endParaRPr lang="en-US" sz="900" dirty="0"/>
          </a:p>
        </p:txBody>
      </p:sp>
      <p:sp>
        <p:nvSpPr>
          <p:cNvPr id="22" name="Text 19"/>
          <p:cNvSpPr/>
          <p:nvPr/>
        </p:nvSpPr>
        <p:spPr>
          <a:xfrm>
            <a:off x="8336280" y="5303520"/>
            <a:ext cx="1524000" cy="320040"/>
          </a:xfrm>
          <a:prstGeom prst="rect">
            <a:avLst/>
          </a:prstGeom>
          <a:noFill/>
          <a:ln/>
        </p:spPr>
        <p:txBody>
          <a:bodyPr wrap="square" lIns="0" tIns="0" rIns="0" bIns="0" rtlCol="0" anchor="t"/>
          <a:lstStyle/>
          <a:p>
            <a:pPr indent="0" marL="0">
              <a:buNone/>
            </a:pPr>
            <a:r>
              <a:rPr lang="en-US" sz="2000" dirty="0">
                <a:solidFill>
                  <a:srgbClr val="F4B942"/>
                </a:solidFill>
                <a:latin typeface="Cambria" pitchFamily="34" charset="0"/>
                <a:ea typeface="Cambria" pitchFamily="34" charset="-122"/>
                <a:cs typeface="Cambria" pitchFamily="34" charset="-120"/>
              </a:rPr>
              <a:t>70%+</a:t>
            </a:r>
            <a:endParaRPr lang="en-US" sz="2000" dirty="0"/>
          </a:p>
        </p:txBody>
      </p:sp>
      <p:sp>
        <p:nvSpPr>
          <p:cNvPr id="23" name="Text 20"/>
          <p:cNvSpPr/>
          <p:nvPr/>
        </p:nvSpPr>
        <p:spPr>
          <a:xfrm>
            <a:off x="8336280" y="5605272"/>
            <a:ext cx="1524000" cy="320040"/>
          </a:xfrm>
          <a:prstGeom prst="rect">
            <a:avLst/>
          </a:prstGeom>
          <a:noFill/>
          <a:ln/>
        </p:spPr>
        <p:txBody>
          <a:bodyPr wrap="square" lIns="0" tIns="0" rIns="0" bIns="0" rtlCol="0" anchor="t"/>
          <a:lstStyle/>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positive</a:t>
            </a:r>
            <a:endParaRPr lang="en-US" sz="900" dirty="0"/>
          </a:p>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sentiment</a:t>
            </a:r>
            <a:endParaRPr lang="en-US" sz="900" dirty="0"/>
          </a:p>
        </p:txBody>
      </p:sp>
      <p:sp>
        <p:nvSpPr>
          <p:cNvPr id="24" name="Text 21"/>
          <p:cNvSpPr/>
          <p:nvPr/>
        </p:nvSpPr>
        <p:spPr>
          <a:xfrm>
            <a:off x="9860280" y="5303520"/>
            <a:ext cx="1524000" cy="320040"/>
          </a:xfrm>
          <a:prstGeom prst="rect">
            <a:avLst/>
          </a:prstGeom>
          <a:noFill/>
          <a:ln/>
        </p:spPr>
        <p:txBody>
          <a:bodyPr wrap="square" lIns="0" tIns="0" rIns="0" bIns="0" rtlCol="0" anchor="t"/>
          <a:lstStyle/>
          <a:p>
            <a:pPr indent="0" marL="0">
              <a:buNone/>
            </a:pPr>
            <a:r>
              <a:rPr lang="en-US" sz="2000" dirty="0">
                <a:solidFill>
                  <a:srgbClr val="F4B942"/>
                </a:solidFill>
                <a:latin typeface="Cambria" pitchFamily="34" charset="0"/>
                <a:ea typeface="Cambria" pitchFamily="34" charset="-122"/>
                <a:cs typeface="Cambria" pitchFamily="34" charset="-120"/>
              </a:rPr>
              <a:t>8</a:t>
            </a:r>
            <a:endParaRPr lang="en-US" sz="2000" dirty="0"/>
          </a:p>
        </p:txBody>
      </p:sp>
      <p:sp>
        <p:nvSpPr>
          <p:cNvPr id="25" name="Text 22"/>
          <p:cNvSpPr/>
          <p:nvPr/>
        </p:nvSpPr>
        <p:spPr>
          <a:xfrm>
            <a:off x="9860280" y="5605272"/>
            <a:ext cx="1524000" cy="320040"/>
          </a:xfrm>
          <a:prstGeom prst="rect">
            <a:avLst/>
          </a:prstGeom>
          <a:noFill/>
          <a:ln/>
        </p:spPr>
        <p:txBody>
          <a:bodyPr wrap="square" lIns="0" tIns="0" rIns="0" bIns="0" rtlCol="0" anchor="t"/>
          <a:lstStyle/>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outlet tier-1</a:t>
            </a:r>
            <a:endParaRPr lang="en-US" sz="900" dirty="0"/>
          </a:p>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nasional</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12</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Shape 2"/>
          <p:cNvSpPr/>
          <p:nvPr/>
        </p:nvSpPr>
        <p:spPr>
          <a:xfrm>
            <a:off x="-2743200" y="2743200"/>
            <a:ext cx="9144000" cy="9144000"/>
          </a:xfrm>
          <a:prstGeom prst="ellipse">
            <a:avLst/>
          </a:prstGeom>
          <a:solidFill>
            <a:srgbClr val="F4B942">
              <a:alpha val="8000"/>
            </a:srgbClr>
          </a:solidFill>
          <a:ln w="12700">
            <a:solidFill>
              <a:srgbClr val="0A0B0F"/>
            </a:solidFill>
            <a:prstDash val="solid"/>
          </a:ln>
        </p:spPr>
      </p:sp>
      <p:sp>
        <p:nvSpPr>
          <p:cNvPr id="6" name="Text 3"/>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4B942"/>
                </a:solidFill>
                <a:latin typeface="Calibri" pitchFamily="34" charset="0"/>
                <a:ea typeface="Calibri" pitchFamily="34" charset="-122"/>
                <a:cs typeface="Calibri" pitchFamily="34" charset="-120"/>
              </a:rPr>
              <a:t>COVERAGE HIGHLIGHTS  ·  QARRAR 2024</a:t>
            </a:r>
            <a:endParaRPr lang="en-US" sz="900" dirty="0"/>
          </a:p>
        </p:txBody>
      </p:sp>
      <p:sp>
        <p:nvSpPr>
          <p:cNvPr id="7" name="Text 4"/>
          <p:cNvSpPr/>
          <p:nvPr/>
        </p:nvSpPr>
        <p:spPr>
          <a:xfrm>
            <a:off x="548640" y="868680"/>
            <a:ext cx="10972800" cy="1097280"/>
          </a:xfrm>
          <a:prstGeom prst="rect">
            <a:avLst/>
          </a:prstGeom>
          <a:noFill/>
          <a:ln/>
        </p:spPr>
        <p:txBody>
          <a:bodyPr wrap="square" lIns="0" tIns="0" rIns="0" bIns="0" rtlCol="0" anchor="t"/>
          <a:lstStyle/>
          <a:p>
            <a:pPr indent="0" marL="0">
              <a:buNone/>
            </a:pPr>
            <a:r>
              <a:rPr lang="en-US" sz="4000" spc="-100" kern="0" dirty="0">
                <a:solidFill>
                  <a:srgbClr val="F5F5F7"/>
                </a:solidFill>
                <a:latin typeface="Calibri" pitchFamily="34" charset="0"/>
                <a:ea typeface="Calibri" pitchFamily="34" charset="-122"/>
                <a:cs typeface="Calibri" pitchFamily="34" charset="-120"/>
              </a:rPr>
              <a:t>Momen-momen </a:t>
            </a:r>
            <a:pPr indent="0" marL="0">
              <a:buNone/>
            </a:pPr>
            <a:r>
              <a:rPr lang="en-US" sz="4000" i="1" spc="-100" kern="0" dirty="0">
                <a:solidFill>
                  <a:srgbClr val="F4B942"/>
                </a:solidFill>
                <a:latin typeface="Cambria" pitchFamily="34" charset="0"/>
                <a:ea typeface="Cambria" pitchFamily="34" charset="-122"/>
                <a:cs typeface="Cambria" pitchFamily="34" charset="-120"/>
              </a:rPr>
              <a:t>kunci di media</a:t>
            </a:r>
            <a:pPr indent="0" marL="0">
              <a:buNone/>
            </a:pPr>
            <a:r>
              <a:rPr lang="en-US" sz="4000" spc="-100" kern="0" dirty="0">
                <a:solidFill>
                  <a:srgbClr val="F5F5F7"/>
                </a:solidFill>
                <a:latin typeface="Calibri" pitchFamily="34" charset="0"/>
                <a:ea typeface="Calibri" pitchFamily="34" charset="-122"/>
                <a:cs typeface="Calibri" pitchFamily="34" charset="-120"/>
              </a:rPr>
              <a:t>.</a:t>
            </a:r>
            <a:endParaRPr lang="en-US" sz="4000" dirty="0"/>
          </a:p>
        </p:txBody>
      </p:sp>
      <p:sp>
        <p:nvSpPr>
          <p:cNvPr id="8" name="Text 5"/>
          <p:cNvSpPr/>
          <p:nvPr/>
        </p:nvSpPr>
        <p:spPr>
          <a:xfrm>
            <a:off x="548640" y="1828800"/>
            <a:ext cx="10972800" cy="640080"/>
          </a:xfrm>
          <a:prstGeom prst="rect">
            <a:avLst/>
          </a:prstGeom>
          <a:noFill/>
          <a:ln/>
        </p:spPr>
        <p:txBody>
          <a:bodyPr wrap="square" lIns="0" tIns="0" rIns="0" bIns="0" rtlCol="0" anchor="t"/>
          <a:lstStyle/>
          <a:p>
            <a:pPr indent="0" marL="0">
              <a:lnSpc>
                <a:spcPct val="140000"/>
              </a:lnSpc>
              <a:buNone/>
            </a:pPr>
            <a:r>
              <a:rPr lang="en-US" sz="1200" dirty="0">
                <a:solidFill>
                  <a:srgbClr val="A8ADBD"/>
                </a:solidFill>
                <a:latin typeface="Calibri" pitchFamily="34" charset="0"/>
                <a:ea typeface="Calibri" pitchFamily="34" charset="-122"/>
                <a:cs typeface="Calibri" pitchFamily="34" charset="-120"/>
              </a:rPr>
              <a:t>Selama 2024, MediaRilis mengelola distribusi press release untuk 6 momen paling signifikan di karier gokart profesional Qarrar Firhand Ali.</a:t>
            </a:r>
            <a:endParaRPr lang="en-US" sz="1200" dirty="0"/>
          </a:p>
        </p:txBody>
      </p:sp>
      <p:sp>
        <p:nvSpPr>
          <p:cNvPr id="9" name="Shape 6"/>
          <p:cNvSpPr/>
          <p:nvPr/>
        </p:nvSpPr>
        <p:spPr>
          <a:xfrm>
            <a:off x="548640" y="2606040"/>
            <a:ext cx="36576" cy="1737360"/>
          </a:xfrm>
          <a:prstGeom prst="rect">
            <a:avLst/>
          </a:prstGeom>
          <a:solidFill>
            <a:srgbClr val="F4B942"/>
          </a:solidFill>
          <a:ln w="12700">
            <a:solidFill>
              <a:srgbClr val="F4B942"/>
            </a:solidFill>
            <a:prstDash val="solid"/>
          </a:ln>
        </p:spPr>
      </p:sp>
      <p:sp>
        <p:nvSpPr>
          <p:cNvPr id="10" name="Shape 7"/>
          <p:cNvSpPr/>
          <p:nvPr/>
        </p:nvSpPr>
        <p:spPr>
          <a:xfrm>
            <a:off x="585216" y="2606040"/>
            <a:ext cx="3569208" cy="1737360"/>
          </a:xfrm>
          <a:prstGeom prst="roundRect">
            <a:avLst>
              <a:gd name="adj" fmla="val 6316"/>
            </a:avLst>
          </a:prstGeom>
          <a:solidFill>
            <a:srgbClr val="1A1710"/>
          </a:solidFill>
          <a:ln w="9525">
            <a:solidFill>
              <a:srgbClr val="2A2D38"/>
            </a:solidFill>
            <a:prstDash val="solid"/>
          </a:ln>
        </p:spPr>
      </p:sp>
      <p:sp>
        <p:nvSpPr>
          <p:cNvPr id="11" name="Text 8"/>
          <p:cNvSpPr/>
          <p:nvPr/>
        </p:nvSpPr>
        <p:spPr>
          <a:xfrm>
            <a:off x="777240" y="2770632"/>
            <a:ext cx="3240024" cy="228600"/>
          </a:xfrm>
          <a:prstGeom prst="rect">
            <a:avLst/>
          </a:prstGeom>
          <a:noFill/>
          <a:ln/>
        </p:spPr>
        <p:txBody>
          <a:bodyPr wrap="square" lIns="0" tIns="0" rIns="0" bIns="0" rtlCol="0" anchor="t"/>
          <a:lstStyle/>
          <a:p>
            <a:pPr indent="0" marL="0">
              <a:buNone/>
            </a:pPr>
            <a:r>
              <a:rPr lang="en-US" sz="850" b="1" spc="300" kern="0" dirty="0">
                <a:solidFill>
                  <a:srgbClr val="F4B942"/>
                </a:solidFill>
                <a:latin typeface="Calibri" pitchFamily="34" charset="0"/>
                <a:ea typeface="Calibri" pitchFamily="34" charset="-122"/>
                <a:cs typeface="Calibri" pitchFamily="34" charset="-120"/>
              </a:rPr>
              <a:t>JAN 2024</a:t>
            </a:r>
            <a:endParaRPr lang="en-US" sz="850" dirty="0"/>
          </a:p>
        </p:txBody>
      </p:sp>
      <p:sp>
        <p:nvSpPr>
          <p:cNvPr id="12" name="Text 9"/>
          <p:cNvSpPr/>
          <p:nvPr/>
        </p:nvSpPr>
        <p:spPr>
          <a:xfrm>
            <a:off x="777240" y="3026664"/>
            <a:ext cx="3240024" cy="502920"/>
          </a:xfrm>
          <a:prstGeom prst="rect">
            <a:avLst/>
          </a:prstGeom>
          <a:noFill/>
          <a:ln/>
        </p:spPr>
        <p:txBody>
          <a:bodyPr wrap="square" lIns="0" tIns="0" rIns="0" bIns="0" rtlCol="0" anchor="t"/>
          <a:lstStyle/>
          <a:p>
            <a:pPr indent="0" marL="0">
              <a:lnSpc>
                <a:spcPct val="115000"/>
              </a:lnSpc>
              <a:buNone/>
            </a:pPr>
            <a:r>
              <a:rPr lang="en-US" sz="1350" b="1" spc="-20" kern="0" dirty="0">
                <a:solidFill>
                  <a:srgbClr val="F5F5F7"/>
                </a:solidFill>
                <a:latin typeface="Calibri" pitchFamily="34" charset="0"/>
                <a:ea typeface="Calibri" pitchFamily="34" charset="-122"/>
                <a:cs typeface="Calibri" pitchFamily="34" charset="-120"/>
              </a:rPr>
              <a:t>WSK Championship Debut</a:t>
            </a:r>
            <a:endParaRPr lang="en-US" sz="1350" dirty="0"/>
          </a:p>
        </p:txBody>
      </p:sp>
      <p:sp>
        <p:nvSpPr>
          <p:cNvPr id="13" name="Text 10"/>
          <p:cNvSpPr/>
          <p:nvPr/>
        </p:nvSpPr>
        <p:spPr>
          <a:xfrm>
            <a:off x="777240" y="3538728"/>
            <a:ext cx="3240024" cy="594360"/>
          </a:xfrm>
          <a:prstGeom prst="rect">
            <a:avLst/>
          </a:prstGeom>
          <a:noFill/>
          <a:ln/>
        </p:spPr>
        <p:txBody>
          <a:bodyPr wrap="square" lIns="0" tIns="0" rIns="0" bIns="0" rtlCol="0" anchor="t"/>
          <a:lstStyle/>
          <a:p>
            <a:pPr indent="0" marL="0">
              <a:lnSpc>
                <a:spcPct val="140000"/>
              </a:lnSpc>
              <a:buNone/>
            </a:pPr>
            <a:r>
              <a:rPr lang="en-US" sz="1000" dirty="0">
                <a:solidFill>
                  <a:srgbClr val="A8ADBD"/>
                </a:solidFill>
                <a:latin typeface="Calibri" pitchFamily="34" charset="0"/>
                <a:ea typeface="Calibri" pitchFamily="34" charset="-122"/>
                <a:cs typeface="Calibri" pitchFamily="34" charset="-120"/>
              </a:rPr>
              <a:t>Top-10 di seri pembuka WSK Championship Cup Lonato, Italia, debut kelas dunia.</a:t>
            </a:r>
            <a:endParaRPr lang="en-US" sz="1000" dirty="0"/>
          </a:p>
        </p:txBody>
      </p:sp>
      <p:sp>
        <p:nvSpPr>
          <p:cNvPr id="14" name="Text 11"/>
          <p:cNvSpPr/>
          <p:nvPr/>
        </p:nvSpPr>
        <p:spPr>
          <a:xfrm>
            <a:off x="777240" y="4050792"/>
            <a:ext cx="3240024" cy="228600"/>
          </a:xfrm>
          <a:prstGeom prst="rect">
            <a:avLst/>
          </a:prstGeom>
          <a:noFill/>
          <a:ln/>
        </p:spPr>
        <p:txBody>
          <a:bodyPr wrap="square" lIns="0" tIns="0" rIns="0" bIns="0" rtlCol="0" anchor="t"/>
          <a:lstStyle/>
          <a:p>
            <a:pPr indent="0" marL="0">
              <a:buNone/>
            </a:pPr>
            <a:r>
              <a:rPr lang="en-US" sz="900" i="1" spc="50" kern="0" dirty="0">
                <a:solidFill>
                  <a:srgbClr val="F4B942"/>
                </a:solidFill>
                <a:latin typeface="Calibri" pitchFamily="34" charset="0"/>
                <a:ea typeface="Calibri" pitchFamily="34" charset="-122"/>
                <a:cs typeface="Calibri" pitchFamily="34" charset="-120"/>
              </a:rPr>
              <a:t>Detik Sports · IndoTimes</a:t>
            </a:r>
            <a:endParaRPr lang="en-US" sz="900" dirty="0"/>
          </a:p>
        </p:txBody>
      </p:sp>
      <p:sp>
        <p:nvSpPr>
          <p:cNvPr id="15" name="Shape 12"/>
          <p:cNvSpPr/>
          <p:nvPr/>
        </p:nvSpPr>
        <p:spPr>
          <a:xfrm>
            <a:off x="4291584" y="2606040"/>
            <a:ext cx="36576" cy="1737360"/>
          </a:xfrm>
          <a:prstGeom prst="rect">
            <a:avLst/>
          </a:prstGeom>
          <a:solidFill>
            <a:srgbClr val="F4B942"/>
          </a:solidFill>
          <a:ln w="12700">
            <a:solidFill>
              <a:srgbClr val="F4B942"/>
            </a:solidFill>
            <a:prstDash val="solid"/>
          </a:ln>
        </p:spPr>
      </p:sp>
      <p:sp>
        <p:nvSpPr>
          <p:cNvPr id="16" name="Shape 13"/>
          <p:cNvSpPr/>
          <p:nvPr/>
        </p:nvSpPr>
        <p:spPr>
          <a:xfrm>
            <a:off x="4328160" y="2606040"/>
            <a:ext cx="3569208" cy="1737360"/>
          </a:xfrm>
          <a:prstGeom prst="roundRect">
            <a:avLst>
              <a:gd name="adj" fmla="val 6316"/>
            </a:avLst>
          </a:prstGeom>
          <a:solidFill>
            <a:srgbClr val="1A1710"/>
          </a:solidFill>
          <a:ln w="9525">
            <a:solidFill>
              <a:srgbClr val="2A2D38"/>
            </a:solidFill>
            <a:prstDash val="solid"/>
          </a:ln>
        </p:spPr>
      </p:sp>
      <p:sp>
        <p:nvSpPr>
          <p:cNvPr id="17" name="Text 14"/>
          <p:cNvSpPr/>
          <p:nvPr/>
        </p:nvSpPr>
        <p:spPr>
          <a:xfrm>
            <a:off x="4520184" y="2770632"/>
            <a:ext cx="3240024" cy="228600"/>
          </a:xfrm>
          <a:prstGeom prst="rect">
            <a:avLst/>
          </a:prstGeom>
          <a:noFill/>
          <a:ln/>
        </p:spPr>
        <p:txBody>
          <a:bodyPr wrap="square" lIns="0" tIns="0" rIns="0" bIns="0" rtlCol="0" anchor="t"/>
          <a:lstStyle/>
          <a:p>
            <a:pPr indent="0" marL="0">
              <a:buNone/>
            </a:pPr>
            <a:r>
              <a:rPr lang="en-US" sz="850" b="1" spc="300" kern="0" dirty="0">
                <a:solidFill>
                  <a:srgbClr val="F4B942"/>
                </a:solidFill>
                <a:latin typeface="Calibri" pitchFamily="34" charset="0"/>
                <a:ea typeface="Calibri" pitchFamily="34" charset="-122"/>
                <a:cs typeface="Calibri" pitchFamily="34" charset="-120"/>
              </a:rPr>
              <a:t>FEB 2024</a:t>
            </a:r>
            <a:endParaRPr lang="en-US" sz="850" dirty="0"/>
          </a:p>
        </p:txBody>
      </p:sp>
      <p:sp>
        <p:nvSpPr>
          <p:cNvPr id="18" name="Text 15"/>
          <p:cNvSpPr/>
          <p:nvPr/>
        </p:nvSpPr>
        <p:spPr>
          <a:xfrm>
            <a:off x="4520184" y="3026664"/>
            <a:ext cx="3240024" cy="502920"/>
          </a:xfrm>
          <a:prstGeom prst="rect">
            <a:avLst/>
          </a:prstGeom>
          <a:noFill/>
          <a:ln/>
        </p:spPr>
        <p:txBody>
          <a:bodyPr wrap="square" lIns="0" tIns="0" rIns="0" bIns="0" rtlCol="0" anchor="t"/>
          <a:lstStyle/>
          <a:p>
            <a:pPr indent="0" marL="0">
              <a:lnSpc>
                <a:spcPct val="115000"/>
              </a:lnSpc>
              <a:buNone/>
            </a:pPr>
            <a:r>
              <a:rPr lang="en-US" sz="1350" b="1" spc="-20" kern="0" dirty="0">
                <a:solidFill>
                  <a:srgbClr val="F5F5F7"/>
                </a:solidFill>
                <a:latin typeface="Calibri" pitchFamily="34" charset="0"/>
                <a:ea typeface="Calibri" pitchFamily="34" charset="-122"/>
                <a:cs typeface="Calibri" pitchFamily="34" charset="-120"/>
              </a:rPr>
              <a:t>WSK Super Master</a:t>
            </a:r>
            <a:endParaRPr lang="en-US" sz="1350" dirty="0"/>
          </a:p>
        </p:txBody>
      </p:sp>
      <p:sp>
        <p:nvSpPr>
          <p:cNvPr id="19" name="Text 16"/>
          <p:cNvSpPr/>
          <p:nvPr/>
        </p:nvSpPr>
        <p:spPr>
          <a:xfrm>
            <a:off x="4520184" y="3538728"/>
            <a:ext cx="3240024" cy="594360"/>
          </a:xfrm>
          <a:prstGeom prst="rect">
            <a:avLst/>
          </a:prstGeom>
          <a:noFill/>
          <a:ln/>
        </p:spPr>
        <p:txBody>
          <a:bodyPr wrap="square" lIns="0" tIns="0" rIns="0" bIns="0" rtlCol="0" anchor="t"/>
          <a:lstStyle/>
          <a:p>
            <a:pPr indent="0" marL="0">
              <a:lnSpc>
                <a:spcPct val="140000"/>
              </a:lnSpc>
              <a:buNone/>
            </a:pPr>
            <a:r>
              <a:rPr lang="en-US" sz="1000" dirty="0">
                <a:solidFill>
                  <a:srgbClr val="A8ADBD"/>
                </a:solidFill>
                <a:latin typeface="Calibri" pitchFamily="34" charset="0"/>
                <a:ea typeface="Calibri" pitchFamily="34" charset="-122"/>
                <a:cs typeface="Calibri" pitchFamily="34" charset="-120"/>
              </a:rPr>
              <a:t>Menembus 10 besar di WSK Super Master, bukti konsistensi di level global.</a:t>
            </a:r>
            <a:endParaRPr lang="en-US" sz="1000" dirty="0"/>
          </a:p>
        </p:txBody>
      </p:sp>
      <p:sp>
        <p:nvSpPr>
          <p:cNvPr id="20" name="Text 17"/>
          <p:cNvSpPr/>
          <p:nvPr/>
        </p:nvSpPr>
        <p:spPr>
          <a:xfrm>
            <a:off x="4520184" y="4050792"/>
            <a:ext cx="3240024" cy="228600"/>
          </a:xfrm>
          <a:prstGeom prst="rect">
            <a:avLst/>
          </a:prstGeom>
          <a:noFill/>
          <a:ln/>
        </p:spPr>
        <p:txBody>
          <a:bodyPr wrap="square" lIns="0" tIns="0" rIns="0" bIns="0" rtlCol="0" anchor="t"/>
          <a:lstStyle/>
          <a:p>
            <a:pPr indent="0" marL="0">
              <a:buNone/>
            </a:pPr>
            <a:r>
              <a:rPr lang="en-US" sz="900" i="1" spc="50" kern="0" dirty="0">
                <a:solidFill>
                  <a:srgbClr val="F4B942"/>
                </a:solidFill>
                <a:latin typeface="Calibri" pitchFamily="34" charset="0"/>
                <a:ea typeface="Calibri" pitchFamily="34" charset="-122"/>
                <a:cs typeface="Calibri" pitchFamily="34" charset="-120"/>
              </a:rPr>
              <a:t>Antara · Tribun</a:t>
            </a:r>
            <a:endParaRPr lang="en-US" sz="900" dirty="0"/>
          </a:p>
        </p:txBody>
      </p:sp>
      <p:sp>
        <p:nvSpPr>
          <p:cNvPr id="21" name="Shape 18"/>
          <p:cNvSpPr/>
          <p:nvPr/>
        </p:nvSpPr>
        <p:spPr>
          <a:xfrm>
            <a:off x="8034528" y="2606040"/>
            <a:ext cx="36576" cy="1737360"/>
          </a:xfrm>
          <a:prstGeom prst="rect">
            <a:avLst/>
          </a:prstGeom>
          <a:solidFill>
            <a:srgbClr val="F4B942"/>
          </a:solidFill>
          <a:ln w="12700">
            <a:solidFill>
              <a:srgbClr val="F4B942"/>
            </a:solidFill>
            <a:prstDash val="solid"/>
          </a:ln>
        </p:spPr>
      </p:sp>
      <p:sp>
        <p:nvSpPr>
          <p:cNvPr id="22" name="Shape 19"/>
          <p:cNvSpPr/>
          <p:nvPr/>
        </p:nvSpPr>
        <p:spPr>
          <a:xfrm>
            <a:off x="8071104" y="2606040"/>
            <a:ext cx="3569208" cy="1737360"/>
          </a:xfrm>
          <a:prstGeom prst="roundRect">
            <a:avLst>
              <a:gd name="adj" fmla="val 6316"/>
            </a:avLst>
          </a:prstGeom>
          <a:solidFill>
            <a:srgbClr val="1A1710"/>
          </a:solidFill>
          <a:ln w="9525">
            <a:solidFill>
              <a:srgbClr val="2A2D38"/>
            </a:solidFill>
            <a:prstDash val="solid"/>
          </a:ln>
        </p:spPr>
      </p:sp>
      <p:sp>
        <p:nvSpPr>
          <p:cNvPr id="23" name="Text 20"/>
          <p:cNvSpPr/>
          <p:nvPr/>
        </p:nvSpPr>
        <p:spPr>
          <a:xfrm>
            <a:off x="8263128" y="2770632"/>
            <a:ext cx="3240024" cy="228600"/>
          </a:xfrm>
          <a:prstGeom prst="rect">
            <a:avLst/>
          </a:prstGeom>
          <a:noFill/>
          <a:ln/>
        </p:spPr>
        <p:txBody>
          <a:bodyPr wrap="square" lIns="0" tIns="0" rIns="0" bIns="0" rtlCol="0" anchor="t"/>
          <a:lstStyle/>
          <a:p>
            <a:pPr indent="0" marL="0">
              <a:buNone/>
            </a:pPr>
            <a:r>
              <a:rPr lang="en-US" sz="850" b="1" spc="300" kern="0" dirty="0">
                <a:solidFill>
                  <a:srgbClr val="F4B942"/>
                </a:solidFill>
                <a:latin typeface="Calibri" pitchFamily="34" charset="0"/>
                <a:ea typeface="Calibri" pitchFamily="34" charset="-122"/>
                <a:cs typeface="Calibri" pitchFamily="34" charset="-120"/>
              </a:rPr>
              <a:t>MAR 2024</a:t>
            </a:r>
            <a:endParaRPr lang="en-US" sz="850" dirty="0"/>
          </a:p>
        </p:txBody>
      </p:sp>
      <p:sp>
        <p:nvSpPr>
          <p:cNvPr id="24" name="Text 21"/>
          <p:cNvSpPr/>
          <p:nvPr/>
        </p:nvSpPr>
        <p:spPr>
          <a:xfrm>
            <a:off x="8263128" y="3026664"/>
            <a:ext cx="3240024" cy="502920"/>
          </a:xfrm>
          <a:prstGeom prst="rect">
            <a:avLst/>
          </a:prstGeom>
          <a:noFill/>
          <a:ln/>
        </p:spPr>
        <p:txBody>
          <a:bodyPr wrap="square" lIns="0" tIns="0" rIns="0" bIns="0" rtlCol="0" anchor="t"/>
          <a:lstStyle/>
          <a:p>
            <a:pPr indent="0" marL="0">
              <a:lnSpc>
                <a:spcPct val="115000"/>
              </a:lnSpc>
              <a:buNone/>
            </a:pPr>
            <a:r>
              <a:rPr lang="en-US" sz="1350" b="1" spc="-20" kern="0" dirty="0">
                <a:solidFill>
                  <a:srgbClr val="F5F5F7"/>
                </a:solidFill>
                <a:latin typeface="Calibri" pitchFamily="34" charset="0"/>
                <a:ea typeface="Calibri" pitchFamily="34" charset="-122"/>
                <a:cs typeface="Calibri" pitchFamily="34" charset="-120"/>
              </a:rPr>
              <a:t>Bertemu Valentino Rossi</a:t>
            </a:r>
            <a:endParaRPr lang="en-US" sz="1350" dirty="0"/>
          </a:p>
        </p:txBody>
      </p:sp>
      <p:sp>
        <p:nvSpPr>
          <p:cNvPr id="25" name="Text 22"/>
          <p:cNvSpPr/>
          <p:nvPr/>
        </p:nvSpPr>
        <p:spPr>
          <a:xfrm>
            <a:off x="8263128" y="3538728"/>
            <a:ext cx="3240024" cy="594360"/>
          </a:xfrm>
          <a:prstGeom prst="rect">
            <a:avLst/>
          </a:prstGeom>
          <a:noFill/>
          <a:ln/>
        </p:spPr>
        <p:txBody>
          <a:bodyPr wrap="square" lIns="0" tIns="0" rIns="0" bIns="0" rtlCol="0" anchor="t"/>
          <a:lstStyle/>
          <a:p>
            <a:pPr indent="0" marL="0">
              <a:lnSpc>
                <a:spcPct val="140000"/>
              </a:lnSpc>
              <a:buNone/>
            </a:pPr>
            <a:r>
              <a:rPr lang="en-US" sz="1000" dirty="0">
                <a:solidFill>
                  <a:srgbClr val="A8ADBD"/>
                </a:solidFill>
                <a:latin typeface="Calibri" pitchFamily="34" charset="0"/>
                <a:ea typeface="Calibri" pitchFamily="34" charset="-122"/>
                <a:cs typeface="Calibri" pitchFamily="34" charset="-120"/>
              </a:rPr>
              <a:t>Endorsement moment dengan legenda MotoGP di Italia, viral di media nasional.</a:t>
            </a:r>
            <a:endParaRPr lang="en-US" sz="1000" dirty="0"/>
          </a:p>
        </p:txBody>
      </p:sp>
      <p:sp>
        <p:nvSpPr>
          <p:cNvPr id="26" name="Text 23"/>
          <p:cNvSpPr/>
          <p:nvPr/>
        </p:nvSpPr>
        <p:spPr>
          <a:xfrm>
            <a:off x="8263128" y="4050792"/>
            <a:ext cx="3240024" cy="228600"/>
          </a:xfrm>
          <a:prstGeom prst="rect">
            <a:avLst/>
          </a:prstGeom>
          <a:noFill/>
          <a:ln/>
        </p:spPr>
        <p:txBody>
          <a:bodyPr wrap="square" lIns="0" tIns="0" rIns="0" bIns="0" rtlCol="0" anchor="t"/>
          <a:lstStyle/>
          <a:p>
            <a:pPr indent="0" marL="0">
              <a:buNone/>
            </a:pPr>
            <a:r>
              <a:rPr lang="en-US" sz="900" i="1" spc="50" kern="0" dirty="0">
                <a:solidFill>
                  <a:srgbClr val="F4B942"/>
                </a:solidFill>
                <a:latin typeface="Calibri" pitchFamily="34" charset="0"/>
                <a:ea typeface="Calibri" pitchFamily="34" charset="-122"/>
                <a:cs typeface="Calibri" pitchFamily="34" charset="-120"/>
              </a:rPr>
              <a:t>Tribun · Mobilia News</a:t>
            </a:r>
            <a:endParaRPr lang="en-US" sz="900" dirty="0"/>
          </a:p>
        </p:txBody>
      </p:sp>
      <p:sp>
        <p:nvSpPr>
          <p:cNvPr id="27" name="Shape 24"/>
          <p:cNvSpPr/>
          <p:nvPr/>
        </p:nvSpPr>
        <p:spPr>
          <a:xfrm>
            <a:off x="548640" y="4480560"/>
            <a:ext cx="36576" cy="1737360"/>
          </a:xfrm>
          <a:prstGeom prst="rect">
            <a:avLst/>
          </a:prstGeom>
          <a:solidFill>
            <a:srgbClr val="F4B942"/>
          </a:solidFill>
          <a:ln w="12700">
            <a:solidFill>
              <a:srgbClr val="F4B942"/>
            </a:solidFill>
            <a:prstDash val="solid"/>
          </a:ln>
        </p:spPr>
      </p:sp>
      <p:sp>
        <p:nvSpPr>
          <p:cNvPr id="28" name="Shape 25"/>
          <p:cNvSpPr/>
          <p:nvPr/>
        </p:nvSpPr>
        <p:spPr>
          <a:xfrm>
            <a:off x="585216" y="4480560"/>
            <a:ext cx="3569208" cy="1737360"/>
          </a:xfrm>
          <a:prstGeom prst="roundRect">
            <a:avLst>
              <a:gd name="adj" fmla="val 6316"/>
            </a:avLst>
          </a:prstGeom>
          <a:solidFill>
            <a:srgbClr val="1A1710"/>
          </a:solidFill>
          <a:ln w="9525">
            <a:solidFill>
              <a:srgbClr val="2A2D38"/>
            </a:solidFill>
            <a:prstDash val="solid"/>
          </a:ln>
        </p:spPr>
      </p:sp>
      <p:sp>
        <p:nvSpPr>
          <p:cNvPr id="29" name="Text 26"/>
          <p:cNvSpPr/>
          <p:nvPr/>
        </p:nvSpPr>
        <p:spPr>
          <a:xfrm>
            <a:off x="777240" y="4645152"/>
            <a:ext cx="3240024" cy="228600"/>
          </a:xfrm>
          <a:prstGeom prst="rect">
            <a:avLst/>
          </a:prstGeom>
          <a:noFill/>
          <a:ln/>
        </p:spPr>
        <p:txBody>
          <a:bodyPr wrap="square" lIns="0" tIns="0" rIns="0" bIns="0" rtlCol="0" anchor="t"/>
          <a:lstStyle/>
          <a:p>
            <a:pPr indent="0" marL="0">
              <a:buNone/>
            </a:pPr>
            <a:r>
              <a:rPr lang="en-US" sz="850" b="1" spc="300" kern="0" dirty="0">
                <a:solidFill>
                  <a:srgbClr val="F4B942"/>
                </a:solidFill>
                <a:latin typeface="Calibri" pitchFamily="34" charset="0"/>
                <a:ea typeface="Calibri" pitchFamily="34" charset="-122"/>
                <a:cs typeface="Calibri" pitchFamily="34" charset="-120"/>
              </a:rPr>
              <a:t>MEI 2024</a:t>
            </a:r>
            <a:endParaRPr lang="en-US" sz="850" dirty="0"/>
          </a:p>
        </p:txBody>
      </p:sp>
      <p:sp>
        <p:nvSpPr>
          <p:cNvPr id="30" name="Text 27"/>
          <p:cNvSpPr/>
          <p:nvPr/>
        </p:nvSpPr>
        <p:spPr>
          <a:xfrm>
            <a:off x="777240" y="4901184"/>
            <a:ext cx="3240024" cy="502920"/>
          </a:xfrm>
          <a:prstGeom prst="rect">
            <a:avLst/>
          </a:prstGeom>
          <a:noFill/>
          <a:ln/>
        </p:spPr>
        <p:txBody>
          <a:bodyPr wrap="square" lIns="0" tIns="0" rIns="0" bIns="0" rtlCol="0" anchor="t"/>
          <a:lstStyle/>
          <a:p>
            <a:pPr indent="0" marL="0">
              <a:lnSpc>
                <a:spcPct val="115000"/>
              </a:lnSpc>
              <a:buNone/>
            </a:pPr>
            <a:r>
              <a:rPr lang="en-US" sz="1350" b="1" spc="-20" kern="0" dirty="0">
                <a:solidFill>
                  <a:srgbClr val="F5F5F7"/>
                </a:solidFill>
                <a:latin typeface="Calibri" pitchFamily="34" charset="0"/>
                <a:ea typeface="Calibri" pitchFamily="34" charset="-122"/>
                <a:cs typeface="Calibri" pitchFamily="34" charset="-120"/>
              </a:rPr>
              <a:t>Podium Italian Championship</a:t>
            </a:r>
            <a:endParaRPr lang="en-US" sz="1350" dirty="0"/>
          </a:p>
        </p:txBody>
      </p:sp>
      <p:sp>
        <p:nvSpPr>
          <p:cNvPr id="31" name="Text 28"/>
          <p:cNvSpPr/>
          <p:nvPr/>
        </p:nvSpPr>
        <p:spPr>
          <a:xfrm>
            <a:off x="777240" y="5413248"/>
            <a:ext cx="3240024" cy="594360"/>
          </a:xfrm>
          <a:prstGeom prst="rect">
            <a:avLst/>
          </a:prstGeom>
          <a:noFill/>
          <a:ln/>
        </p:spPr>
        <p:txBody>
          <a:bodyPr wrap="square" lIns="0" tIns="0" rIns="0" bIns="0" rtlCol="0" anchor="t"/>
          <a:lstStyle/>
          <a:p>
            <a:pPr indent="0" marL="0">
              <a:lnSpc>
                <a:spcPct val="140000"/>
              </a:lnSpc>
              <a:buNone/>
            </a:pPr>
            <a:r>
              <a:rPr lang="en-US" sz="1000" dirty="0">
                <a:solidFill>
                  <a:srgbClr val="A8ADBD"/>
                </a:solidFill>
                <a:latin typeface="Calibri" pitchFamily="34" charset="0"/>
                <a:ea typeface="Calibri" pitchFamily="34" charset="-122"/>
                <a:cs typeface="Calibri" pitchFamily="34" charset="-120"/>
              </a:rPr>
              <a:t>Naik podium di kejuaraan gokart Italia, milestone karier profesional Qarrar.</a:t>
            </a:r>
            <a:endParaRPr lang="en-US" sz="1000" dirty="0"/>
          </a:p>
        </p:txBody>
      </p:sp>
      <p:sp>
        <p:nvSpPr>
          <p:cNvPr id="32" name="Text 29"/>
          <p:cNvSpPr/>
          <p:nvPr/>
        </p:nvSpPr>
        <p:spPr>
          <a:xfrm>
            <a:off x="777240" y="5925312"/>
            <a:ext cx="3240024" cy="228600"/>
          </a:xfrm>
          <a:prstGeom prst="rect">
            <a:avLst/>
          </a:prstGeom>
          <a:noFill/>
          <a:ln/>
        </p:spPr>
        <p:txBody>
          <a:bodyPr wrap="square" lIns="0" tIns="0" rIns="0" bIns="0" rtlCol="0" anchor="t"/>
          <a:lstStyle/>
          <a:p>
            <a:pPr indent="0" marL="0">
              <a:buNone/>
            </a:pPr>
            <a:r>
              <a:rPr lang="en-US" sz="900" i="1" spc="50" kern="0" dirty="0">
                <a:solidFill>
                  <a:srgbClr val="F4B942"/>
                </a:solidFill>
                <a:latin typeface="Calibri" pitchFamily="34" charset="0"/>
                <a:ea typeface="Calibri" pitchFamily="34" charset="-122"/>
                <a:cs typeface="Calibri" pitchFamily="34" charset="-120"/>
              </a:rPr>
              <a:t>Otomotif Zone · Kompas</a:t>
            </a:r>
            <a:endParaRPr lang="en-US" sz="900" dirty="0"/>
          </a:p>
        </p:txBody>
      </p:sp>
      <p:sp>
        <p:nvSpPr>
          <p:cNvPr id="33" name="Shape 30"/>
          <p:cNvSpPr/>
          <p:nvPr/>
        </p:nvSpPr>
        <p:spPr>
          <a:xfrm>
            <a:off x="4291584" y="4480560"/>
            <a:ext cx="36576" cy="1737360"/>
          </a:xfrm>
          <a:prstGeom prst="rect">
            <a:avLst/>
          </a:prstGeom>
          <a:solidFill>
            <a:srgbClr val="F4B942"/>
          </a:solidFill>
          <a:ln w="12700">
            <a:solidFill>
              <a:srgbClr val="F4B942"/>
            </a:solidFill>
            <a:prstDash val="solid"/>
          </a:ln>
        </p:spPr>
      </p:sp>
      <p:sp>
        <p:nvSpPr>
          <p:cNvPr id="34" name="Shape 31"/>
          <p:cNvSpPr/>
          <p:nvPr/>
        </p:nvSpPr>
        <p:spPr>
          <a:xfrm>
            <a:off x="4328160" y="4480560"/>
            <a:ext cx="3569208" cy="1737360"/>
          </a:xfrm>
          <a:prstGeom prst="roundRect">
            <a:avLst>
              <a:gd name="adj" fmla="val 6316"/>
            </a:avLst>
          </a:prstGeom>
          <a:solidFill>
            <a:srgbClr val="1A1710"/>
          </a:solidFill>
          <a:ln w="9525">
            <a:solidFill>
              <a:srgbClr val="2A2D38"/>
            </a:solidFill>
            <a:prstDash val="solid"/>
          </a:ln>
        </p:spPr>
      </p:sp>
      <p:sp>
        <p:nvSpPr>
          <p:cNvPr id="35" name="Text 32"/>
          <p:cNvSpPr/>
          <p:nvPr/>
        </p:nvSpPr>
        <p:spPr>
          <a:xfrm>
            <a:off x="4520184" y="4645152"/>
            <a:ext cx="3240024" cy="228600"/>
          </a:xfrm>
          <a:prstGeom prst="rect">
            <a:avLst/>
          </a:prstGeom>
          <a:noFill/>
          <a:ln/>
        </p:spPr>
        <p:txBody>
          <a:bodyPr wrap="square" lIns="0" tIns="0" rIns="0" bIns="0" rtlCol="0" anchor="t"/>
          <a:lstStyle/>
          <a:p>
            <a:pPr indent="0" marL="0">
              <a:buNone/>
            </a:pPr>
            <a:r>
              <a:rPr lang="en-US" sz="850" b="1" spc="300" kern="0" dirty="0">
                <a:solidFill>
                  <a:srgbClr val="F4B942"/>
                </a:solidFill>
                <a:latin typeface="Calibri" pitchFamily="34" charset="0"/>
                <a:ea typeface="Calibri" pitchFamily="34" charset="-122"/>
                <a:cs typeface="Calibri" pitchFamily="34" charset="-120"/>
              </a:rPr>
              <a:t>JUN 2024</a:t>
            </a:r>
            <a:endParaRPr lang="en-US" sz="850" dirty="0"/>
          </a:p>
        </p:txBody>
      </p:sp>
      <p:sp>
        <p:nvSpPr>
          <p:cNvPr id="36" name="Text 33"/>
          <p:cNvSpPr/>
          <p:nvPr/>
        </p:nvSpPr>
        <p:spPr>
          <a:xfrm>
            <a:off x="4520184" y="4901184"/>
            <a:ext cx="3240024" cy="502920"/>
          </a:xfrm>
          <a:prstGeom prst="rect">
            <a:avLst/>
          </a:prstGeom>
          <a:noFill/>
          <a:ln/>
        </p:spPr>
        <p:txBody>
          <a:bodyPr wrap="square" lIns="0" tIns="0" rIns="0" bIns="0" rtlCol="0" anchor="t"/>
          <a:lstStyle/>
          <a:p>
            <a:pPr indent="0" marL="0">
              <a:lnSpc>
                <a:spcPct val="115000"/>
              </a:lnSpc>
              <a:buNone/>
            </a:pPr>
            <a:r>
              <a:rPr lang="en-US" sz="1350" b="1" spc="-20" kern="0" dirty="0">
                <a:solidFill>
                  <a:srgbClr val="F5F5F7"/>
                </a:solidFill>
                <a:latin typeface="Calibri" pitchFamily="34" charset="0"/>
                <a:ea typeface="Calibri" pitchFamily="34" charset="-122"/>
                <a:cs typeface="Calibri" pitchFamily="34" charset="-120"/>
              </a:rPr>
              <a:t>Comeback dari P-25 di Slovakia</a:t>
            </a:r>
            <a:endParaRPr lang="en-US" sz="1350" dirty="0"/>
          </a:p>
        </p:txBody>
      </p:sp>
      <p:sp>
        <p:nvSpPr>
          <p:cNvPr id="37" name="Text 34"/>
          <p:cNvSpPr/>
          <p:nvPr/>
        </p:nvSpPr>
        <p:spPr>
          <a:xfrm>
            <a:off x="4520184" y="5413248"/>
            <a:ext cx="3240024" cy="594360"/>
          </a:xfrm>
          <a:prstGeom prst="rect">
            <a:avLst/>
          </a:prstGeom>
          <a:noFill/>
          <a:ln/>
        </p:spPr>
        <p:txBody>
          <a:bodyPr wrap="square" lIns="0" tIns="0" rIns="0" bIns="0" rtlCol="0" anchor="t"/>
          <a:lstStyle/>
          <a:p>
            <a:pPr indent="0" marL="0">
              <a:lnSpc>
                <a:spcPct val="140000"/>
              </a:lnSpc>
              <a:buNone/>
            </a:pPr>
            <a:r>
              <a:rPr lang="en-US" sz="1000" dirty="0">
                <a:solidFill>
                  <a:srgbClr val="A8ADBD"/>
                </a:solidFill>
                <a:latin typeface="Calibri" pitchFamily="34" charset="0"/>
                <a:ea typeface="Calibri" pitchFamily="34" charset="-122"/>
                <a:cs typeface="Calibri" pitchFamily="34" charset="-120"/>
              </a:rPr>
              <a:t>Start dari posisi ke-25, menyusul lawan hingga finish top, cerita underdog trending.</a:t>
            </a:r>
            <a:endParaRPr lang="en-US" sz="1000" dirty="0"/>
          </a:p>
        </p:txBody>
      </p:sp>
      <p:sp>
        <p:nvSpPr>
          <p:cNvPr id="38" name="Text 35"/>
          <p:cNvSpPr/>
          <p:nvPr/>
        </p:nvSpPr>
        <p:spPr>
          <a:xfrm>
            <a:off x="4520184" y="5925312"/>
            <a:ext cx="3240024" cy="228600"/>
          </a:xfrm>
          <a:prstGeom prst="rect">
            <a:avLst/>
          </a:prstGeom>
          <a:noFill/>
          <a:ln/>
        </p:spPr>
        <p:txBody>
          <a:bodyPr wrap="square" lIns="0" tIns="0" rIns="0" bIns="0" rtlCol="0" anchor="t"/>
          <a:lstStyle/>
          <a:p>
            <a:pPr indent="0" marL="0">
              <a:buNone/>
            </a:pPr>
            <a:r>
              <a:rPr lang="en-US" sz="900" i="1" spc="50" kern="0" dirty="0">
                <a:solidFill>
                  <a:srgbClr val="F4B942"/>
                </a:solidFill>
                <a:latin typeface="Calibri" pitchFamily="34" charset="0"/>
                <a:ea typeface="Calibri" pitchFamily="34" charset="-122"/>
                <a:cs typeface="Calibri" pitchFamily="34" charset="-120"/>
              </a:rPr>
              <a:t>Tribun · Detik Sports</a:t>
            </a:r>
            <a:endParaRPr lang="en-US" sz="900" dirty="0"/>
          </a:p>
        </p:txBody>
      </p:sp>
      <p:sp>
        <p:nvSpPr>
          <p:cNvPr id="39" name="Shape 36"/>
          <p:cNvSpPr/>
          <p:nvPr/>
        </p:nvSpPr>
        <p:spPr>
          <a:xfrm>
            <a:off x="8034528" y="4480560"/>
            <a:ext cx="36576" cy="1737360"/>
          </a:xfrm>
          <a:prstGeom prst="rect">
            <a:avLst/>
          </a:prstGeom>
          <a:solidFill>
            <a:srgbClr val="F4B942"/>
          </a:solidFill>
          <a:ln w="12700">
            <a:solidFill>
              <a:srgbClr val="F4B942"/>
            </a:solidFill>
            <a:prstDash val="solid"/>
          </a:ln>
        </p:spPr>
      </p:sp>
      <p:sp>
        <p:nvSpPr>
          <p:cNvPr id="40" name="Shape 37"/>
          <p:cNvSpPr/>
          <p:nvPr/>
        </p:nvSpPr>
        <p:spPr>
          <a:xfrm>
            <a:off x="8071104" y="4480560"/>
            <a:ext cx="3569208" cy="1737360"/>
          </a:xfrm>
          <a:prstGeom prst="roundRect">
            <a:avLst>
              <a:gd name="adj" fmla="val 6316"/>
            </a:avLst>
          </a:prstGeom>
          <a:solidFill>
            <a:srgbClr val="1A1710"/>
          </a:solidFill>
          <a:ln w="9525">
            <a:solidFill>
              <a:srgbClr val="2A2D38"/>
            </a:solidFill>
            <a:prstDash val="solid"/>
          </a:ln>
        </p:spPr>
      </p:sp>
      <p:sp>
        <p:nvSpPr>
          <p:cNvPr id="41" name="Text 38"/>
          <p:cNvSpPr/>
          <p:nvPr/>
        </p:nvSpPr>
        <p:spPr>
          <a:xfrm>
            <a:off x="8263128" y="4645152"/>
            <a:ext cx="3240024" cy="228600"/>
          </a:xfrm>
          <a:prstGeom prst="rect">
            <a:avLst/>
          </a:prstGeom>
          <a:noFill/>
          <a:ln/>
        </p:spPr>
        <p:txBody>
          <a:bodyPr wrap="square" lIns="0" tIns="0" rIns="0" bIns="0" rtlCol="0" anchor="t"/>
          <a:lstStyle/>
          <a:p>
            <a:pPr indent="0" marL="0">
              <a:buNone/>
            </a:pPr>
            <a:r>
              <a:rPr lang="en-US" sz="850" b="1" spc="300" kern="0" dirty="0">
                <a:solidFill>
                  <a:srgbClr val="F4B942"/>
                </a:solidFill>
                <a:latin typeface="Calibri" pitchFamily="34" charset="0"/>
                <a:ea typeface="Calibri" pitchFamily="34" charset="-122"/>
                <a:cs typeface="Calibri" pitchFamily="34" charset="-120"/>
              </a:rPr>
              <a:t>OKT 2024</a:t>
            </a:r>
            <a:endParaRPr lang="en-US" sz="850" dirty="0"/>
          </a:p>
        </p:txBody>
      </p:sp>
      <p:sp>
        <p:nvSpPr>
          <p:cNvPr id="42" name="Text 39"/>
          <p:cNvSpPr/>
          <p:nvPr/>
        </p:nvSpPr>
        <p:spPr>
          <a:xfrm>
            <a:off x="8263128" y="4901184"/>
            <a:ext cx="3240024" cy="502920"/>
          </a:xfrm>
          <a:prstGeom prst="rect">
            <a:avLst/>
          </a:prstGeom>
          <a:noFill/>
          <a:ln/>
        </p:spPr>
        <p:txBody>
          <a:bodyPr wrap="square" lIns="0" tIns="0" rIns="0" bIns="0" rtlCol="0" anchor="t"/>
          <a:lstStyle/>
          <a:p>
            <a:pPr indent="0" marL="0">
              <a:lnSpc>
                <a:spcPct val="115000"/>
              </a:lnSpc>
              <a:buNone/>
            </a:pPr>
            <a:r>
              <a:rPr lang="en-US" sz="1350" b="1" spc="-20" kern="0" dirty="0">
                <a:solidFill>
                  <a:srgbClr val="F5F5F7"/>
                </a:solidFill>
                <a:latin typeface="Calibri" pitchFamily="34" charset="0"/>
                <a:ea typeface="Calibri" pitchFamily="34" charset="-122"/>
                <a:cs typeface="Calibri" pitchFamily="34" charset="-120"/>
              </a:rPr>
              <a:t>Kejuaraan Gokart Inggris</a:t>
            </a:r>
            <a:endParaRPr lang="en-US" sz="1350" dirty="0"/>
          </a:p>
        </p:txBody>
      </p:sp>
      <p:sp>
        <p:nvSpPr>
          <p:cNvPr id="43" name="Text 40"/>
          <p:cNvSpPr/>
          <p:nvPr/>
        </p:nvSpPr>
        <p:spPr>
          <a:xfrm>
            <a:off x="8263128" y="5413248"/>
            <a:ext cx="3240024" cy="594360"/>
          </a:xfrm>
          <a:prstGeom prst="rect">
            <a:avLst/>
          </a:prstGeom>
          <a:noFill/>
          <a:ln/>
        </p:spPr>
        <p:txBody>
          <a:bodyPr wrap="square" lIns="0" tIns="0" rIns="0" bIns="0" rtlCol="0" anchor="t"/>
          <a:lstStyle/>
          <a:p>
            <a:pPr indent="0" marL="0">
              <a:lnSpc>
                <a:spcPct val="140000"/>
              </a:lnSpc>
              <a:buNone/>
            </a:pPr>
            <a:r>
              <a:rPr lang="en-US" sz="1000" dirty="0">
                <a:solidFill>
                  <a:srgbClr val="A8ADBD"/>
                </a:solidFill>
                <a:latin typeface="Calibri" pitchFamily="34" charset="0"/>
                <a:ea typeface="Calibri" pitchFamily="34" charset="-122"/>
                <a:cs typeface="Calibri" pitchFamily="34" charset="-120"/>
              </a:rPr>
              <a:t>Tampil mengejutkan di kejuaraan UK, memperluas footprint karier internasional.</a:t>
            </a:r>
            <a:endParaRPr lang="en-US" sz="1000" dirty="0"/>
          </a:p>
        </p:txBody>
      </p:sp>
      <p:sp>
        <p:nvSpPr>
          <p:cNvPr id="44" name="Text 41"/>
          <p:cNvSpPr/>
          <p:nvPr/>
        </p:nvSpPr>
        <p:spPr>
          <a:xfrm>
            <a:off x="8263128" y="5925312"/>
            <a:ext cx="3240024" cy="228600"/>
          </a:xfrm>
          <a:prstGeom prst="rect">
            <a:avLst/>
          </a:prstGeom>
          <a:noFill/>
          <a:ln/>
        </p:spPr>
        <p:txBody>
          <a:bodyPr wrap="square" lIns="0" tIns="0" rIns="0" bIns="0" rtlCol="0" anchor="t"/>
          <a:lstStyle/>
          <a:p>
            <a:pPr indent="0" marL="0">
              <a:buNone/>
            </a:pPr>
            <a:r>
              <a:rPr lang="en-US" sz="900" i="1" spc="50" kern="0" dirty="0">
                <a:solidFill>
                  <a:srgbClr val="F4B942"/>
                </a:solidFill>
                <a:latin typeface="Calibri" pitchFamily="34" charset="0"/>
                <a:ea typeface="Calibri" pitchFamily="34" charset="-122"/>
                <a:cs typeface="Calibri" pitchFamily="34" charset="-120"/>
              </a:rPr>
              <a:t>Sinar Harapan</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13</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Text 2"/>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F5B2E"/>
                </a:solidFill>
                <a:latin typeface="Calibri" pitchFamily="34" charset="0"/>
                <a:ea typeface="Calibri" pitchFamily="34" charset="-122"/>
                <a:cs typeface="Calibri" pitchFamily="34" charset="-120"/>
              </a:rPr>
              <a:t>06  ·  PROSES DISTRIBUSI</a:t>
            </a:r>
            <a:endParaRPr lang="en-US" sz="900" dirty="0"/>
          </a:p>
        </p:txBody>
      </p:sp>
      <p:sp>
        <p:nvSpPr>
          <p:cNvPr id="6" name="Text 3"/>
          <p:cNvSpPr/>
          <p:nvPr/>
        </p:nvSpPr>
        <p:spPr>
          <a:xfrm>
            <a:off x="548640" y="868680"/>
            <a:ext cx="10972800" cy="1097280"/>
          </a:xfrm>
          <a:prstGeom prst="rect">
            <a:avLst/>
          </a:prstGeom>
          <a:noFill/>
          <a:ln/>
        </p:spPr>
        <p:txBody>
          <a:bodyPr wrap="square" lIns="0" tIns="0" rIns="0" bIns="0" rtlCol="0" anchor="t"/>
          <a:lstStyle/>
          <a:p>
            <a:pPr indent="0" marL="0">
              <a:buNone/>
            </a:pPr>
            <a:r>
              <a:rPr lang="en-US" sz="4000" spc="-100" kern="0" dirty="0">
                <a:solidFill>
                  <a:srgbClr val="F5F5F7"/>
                </a:solidFill>
                <a:latin typeface="Calibri" pitchFamily="34" charset="0"/>
                <a:ea typeface="Calibri" pitchFamily="34" charset="-122"/>
                <a:cs typeface="Calibri" pitchFamily="34" charset="-120"/>
              </a:rPr>
              <a:t>Empat langkah dari </a:t>
            </a:r>
            <a:pPr indent="0" marL="0">
              <a:buNone/>
            </a:pPr>
            <a:r>
              <a:rPr lang="en-US" sz="4000" i="1" spc="-100" kern="0" dirty="0">
                <a:solidFill>
                  <a:srgbClr val="FF5B2E"/>
                </a:solidFill>
                <a:latin typeface="Cambria" pitchFamily="34" charset="0"/>
                <a:ea typeface="Cambria" pitchFamily="34" charset="-122"/>
                <a:cs typeface="Cambria" pitchFamily="34" charset="-120"/>
              </a:rPr>
              <a:t>brief</a:t>
            </a:r>
            <a:pPr indent="0" marL="0">
              <a:buNone/>
            </a:pPr>
            <a:r>
              <a:rPr lang="en-US" sz="4000" spc="-100" kern="0" dirty="0">
                <a:solidFill>
                  <a:srgbClr val="F5F5F7"/>
                </a:solidFill>
                <a:latin typeface="Calibri" pitchFamily="34" charset="0"/>
                <a:ea typeface="Calibri" pitchFamily="34" charset="-122"/>
                <a:cs typeface="Calibri" pitchFamily="34" charset="-120"/>
              </a:rPr>
              <a:t> ke tayang.</a:t>
            </a:r>
            <a:endParaRPr lang="en-US" sz="4000" dirty="0"/>
          </a:p>
        </p:txBody>
      </p:sp>
      <p:sp>
        <p:nvSpPr>
          <p:cNvPr id="7" name="Text 4"/>
          <p:cNvSpPr/>
          <p:nvPr/>
        </p:nvSpPr>
        <p:spPr>
          <a:xfrm>
            <a:off x="548640" y="1828800"/>
            <a:ext cx="10058400" cy="640080"/>
          </a:xfrm>
          <a:prstGeom prst="rect">
            <a:avLst/>
          </a:prstGeom>
          <a:noFill/>
          <a:ln/>
        </p:spPr>
        <p:txBody>
          <a:bodyPr wrap="square" lIns="0" tIns="0" rIns="0" bIns="0" rtlCol="0" anchor="t"/>
          <a:lstStyle/>
          <a:p>
            <a:pPr indent="0" marL="0">
              <a:lnSpc>
                <a:spcPct val="140000"/>
              </a:lnSpc>
              <a:buNone/>
            </a:pPr>
            <a:r>
              <a:rPr lang="en-US" sz="1200" dirty="0">
                <a:solidFill>
                  <a:srgbClr val="A8ADBD"/>
                </a:solidFill>
                <a:latin typeface="Calibri" pitchFamily="34" charset="0"/>
                <a:ea typeface="Calibri" pitchFamily="34" charset="-122"/>
                <a:cs typeface="Calibri" pitchFamily="34" charset="-120"/>
              </a:rPr>
              <a:t>Proses transparan dan terukur. Dari brief awal hingga laporan link publikasi, klien tahu persis di tahap mana press release berada.</a:t>
            </a:r>
            <a:endParaRPr lang="en-US" sz="1200" dirty="0"/>
          </a:p>
        </p:txBody>
      </p:sp>
      <p:sp>
        <p:nvSpPr>
          <p:cNvPr id="8" name="Shape 5"/>
          <p:cNvSpPr/>
          <p:nvPr/>
        </p:nvSpPr>
        <p:spPr>
          <a:xfrm>
            <a:off x="548640" y="2880360"/>
            <a:ext cx="2697480" cy="3017520"/>
          </a:xfrm>
          <a:prstGeom prst="roundRect">
            <a:avLst>
              <a:gd name="adj" fmla="val 4068"/>
            </a:avLst>
          </a:prstGeom>
          <a:solidFill>
            <a:srgbClr val="12141A"/>
          </a:solidFill>
          <a:ln w="9525">
            <a:solidFill>
              <a:srgbClr val="2A2D38"/>
            </a:solidFill>
            <a:prstDash val="solid"/>
          </a:ln>
        </p:spPr>
      </p:sp>
      <p:sp>
        <p:nvSpPr>
          <p:cNvPr id="9" name="Text 6"/>
          <p:cNvSpPr/>
          <p:nvPr/>
        </p:nvSpPr>
        <p:spPr>
          <a:xfrm>
            <a:off x="822960" y="3108960"/>
            <a:ext cx="914400" cy="822960"/>
          </a:xfrm>
          <a:prstGeom prst="rect">
            <a:avLst/>
          </a:prstGeom>
          <a:noFill/>
          <a:ln/>
        </p:spPr>
        <p:txBody>
          <a:bodyPr wrap="square" lIns="0" tIns="0" rIns="0" bIns="0" rtlCol="0" anchor="t"/>
          <a:lstStyle/>
          <a:p>
            <a:pPr indent="0" marL="0">
              <a:buNone/>
            </a:pPr>
            <a:r>
              <a:rPr lang="en-US" sz="4800" dirty="0">
                <a:solidFill>
                  <a:srgbClr val="FF5B2E"/>
                </a:solidFill>
                <a:latin typeface="Cambria" pitchFamily="34" charset="0"/>
                <a:ea typeface="Cambria" pitchFamily="34" charset="-122"/>
                <a:cs typeface="Cambria" pitchFamily="34" charset="-120"/>
              </a:rPr>
              <a:t>1</a:t>
            </a:r>
            <a:endParaRPr lang="en-US" sz="4800" dirty="0"/>
          </a:p>
        </p:txBody>
      </p:sp>
      <p:sp>
        <p:nvSpPr>
          <p:cNvPr id="10" name="Text 7"/>
          <p:cNvSpPr/>
          <p:nvPr/>
        </p:nvSpPr>
        <p:spPr>
          <a:xfrm>
            <a:off x="822960" y="4023360"/>
            <a:ext cx="2148840" cy="365760"/>
          </a:xfrm>
          <a:prstGeom prst="rect">
            <a:avLst/>
          </a:prstGeom>
          <a:noFill/>
          <a:ln/>
        </p:spPr>
        <p:txBody>
          <a:bodyPr wrap="square" lIns="0" tIns="0" rIns="0" bIns="0" rtlCol="0" anchor="t"/>
          <a:lstStyle/>
          <a:p>
            <a:pPr indent="0" marL="0">
              <a:buNone/>
            </a:pPr>
            <a:r>
              <a:rPr lang="en-US" sz="1400" b="1" spc="-20" kern="0" dirty="0">
                <a:solidFill>
                  <a:srgbClr val="F5F5F7"/>
                </a:solidFill>
                <a:latin typeface="Calibri" pitchFamily="34" charset="0"/>
                <a:ea typeface="Calibri" pitchFamily="34" charset="-122"/>
                <a:cs typeface="Calibri" pitchFamily="34" charset="-120"/>
              </a:rPr>
              <a:t>Brief &amp; Konsultasi</a:t>
            </a:r>
            <a:endParaRPr lang="en-US" sz="1400" dirty="0"/>
          </a:p>
        </p:txBody>
      </p:sp>
      <p:sp>
        <p:nvSpPr>
          <p:cNvPr id="11" name="Text 8"/>
          <p:cNvSpPr/>
          <p:nvPr/>
        </p:nvSpPr>
        <p:spPr>
          <a:xfrm>
            <a:off x="822960" y="4434840"/>
            <a:ext cx="2148840" cy="1051560"/>
          </a:xfrm>
          <a:prstGeom prst="rect">
            <a:avLst/>
          </a:prstGeom>
          <a:noFill/>
          <a:ln/>
        </p:spPr>
        <p:txBody>
          <a:bodyPr wrap="square" lIns="0" tIns="0" rIns="0" bIns="0" rtlCol="0" anchor="t"/>
          <a:lstStyle/>
          <a:p>
            <a:pPr indent="0" marL="0">
              <a:lnSpc>
                <a:spcPct val="140000"/>
              </a:lnSpc>
              <a:buNone/>
            </a:pPr>
            <a:r>
              <a:rPr lang="en-US" sz="1050" dirty="0">
                <a:solidFill>
                  <a:srgbClr val="A8ADBD"/>
                </a:solidFill>
                <a:latin typeface="Calibri" pitchFamily="34" charset="0"/>
                <a:ea typeface="Calibri" pitchFamily="34" charset="-122"/>
                <a:cs typeface="Calibri" pitchFamily="34" charset="-120"/>
              </a:rPr>
              <a:t>Diskusi angle berita, target media, dan objektif campaign bersama tim MediaRilis.</a:t>
            </a:r>
            <a:endParaRPr lang="en-US" sz="1050" dirty="0"/>
          </a:p>
        </p:txBody>
      </p:sp>
      <p:sp>
        <p:nvSpPr>
          <p:cNvPr id="12" name="Shape 9"/>
          <p:cNvSpPr/>
          <p:nvPr/>
        </p:nvSpPr>
        <p:spPr>
          <a:xfrm>
            <a:off x="822960" y="5394960"/>
            <a:ext cx="2148840" cy="13716"/>
          </a:xfrm>
          <a:prstGeom prst="rect">
            <a:avLst/>
          </a:prstGeom>
          <a:solidFill>
            <a:srgbClr val="2A2D38"/>
          </a:solidFill>
          <a:ln w="12700">
            <a:solidFill>
              <a:srgbClr val="2A2D38"/>
            </a:solidFill>
            <a:prstDash val="solid"/>
          </a:ln>
        </p:spPr>
      </p:sp>
      <p:sp>
        <p:nvSpPr>
          <p:cNvPr id="13" name="Text 10"/>
          <p:cNvSpPr/>
          <p:nvPr/>
        </p:nvSpPr>
        <p:spPr>
          <a:xfrm>
            <a:off x="822960" y="5440680"/>
            <a:ext cx="2148840" cy="274320"/>
          </a:xfrm>
          <a:prstGeom prst="rect">
            <a:avLst/>
          </a:prstGeom>
          <a:noFill/>
          <a:ln/>
        </p:spPr>
        <p:txBody>
          <a:bodyPr wrap="square" lIns="0" tIns="0" rIns="0" bIns="0" rtlCol="0" anchor="t"/>
          <a:lstStyle/>
          <a:p>
            <a:pPr indent="0" marL="0">
              <a:buNone/>
            </a:pPr>
            <a:r>
              <a:rPr lang="en-US" sz="900" b="1" spc="300" kern="0" dirty="0">
                <a:solidFill>
                  <a:srgbClr val="FF5B2E"/>
                </a:solidFill>
                <a:latin typeface="Calibri" pitchFamily="34" charset="0"/>
                <a:ea typeface="Calibri" pitchFamily="34" charset="-122"/>
                <a:cs typeface="Calibri" pitchFamily="34" charset="-120"/>
              </a:rPr>
              <a:t>15 MENIT</a:t>
            </a:r>
            <a:endParaRPr lang="en-US" sz="900" dirty="0"/>
          </a:p>
        </p:txBody>
      </p:sp>
      <p:sp>
        <p:nvSpPr>
          <p:cNvPr id="14" name="Shape 11"/>
          <p:cNvSpPr/>
          <p:nvPr/>
        </p:nvSpPr>
        <p:spPr>
          <a:xfrm>
            <a:off x="3410712" y="2880360"/>
            <a:ext cx="2697480" cy="3017520"/>
          </a:xfrm>
          <a:prstGeom prst="roundRect">
            <a:avLst>
              <a:gd name="adj" fmla="val 4068"/>
            </a:avLst>
          </a:prstGeom>
          <a:solidFill>
            <a:srgbClr val="12141A"/>
          </a:solidFill>
          <a:ln w="9525">
            <a:solidFill>
              <a:srgbClr val="2A2D38"/>
            </a:solidFill>
            <a:prstDash val="solid"/>
          </a:ln>
        </p:spPr>
      </p:sp>
      <p:sp>
        <p:nvSpPr>
          <p:cNvPr id="15" name="Text 12"/>
          <p:cNvSpPr/>
          <p:nvPr/>
        </p:nvSpPr>
        <p:spPr>
          <a:xfrm>
            <a:off x="3685032" y="3108960"/>
            <a:ext cx="914400" cy="822960"/>
          </a:xfrm>
          <a:prstGeom prst="rect">
            <a:avLst/>
          </a:prstGeom>
          <a:noFill/>
          <a:ln/>
        </p:spPr>
        <p:txBody>
          <a:bodyPr wrap="square" lIns="0" tIns="0" rIns="0" bIns="0" rtlCol="0" anchor="t"/>
          <a:lstStyle/>
          <a:p>
            <a:pPr indent="0" marL="0">
              <a:buNone/>
            </a:pPr>
            <a:r>
              <a:rPr lang="en-US" sz="4800" dirty="0">
                <a:solidFill>
                  <a:srgbClr val="FF5B2E"/>
                </a:solidFill>
                <a:latin typeface="Cambria" pitchFamily="34" charset="0"/>
                <a:ea typeface="Cambria" pitchFamily="34" charset="-122"/>
                <a:cs typeface="Cambria" pitchFamily="34" charset="-120"/>
              </a:rPr>
              <a:t>2</a:t>
            </a:r>
            <a:endParaRPr lang="en-US" sz="4800" dirty="0"/>
          </a:p>
        </p:txBody>
      </p:sp>
      <p:sp>
        <p:nvSpPr>
          <p:cNvPr id="16" name="Text 13"/>
          <p:cNvSpPr/>
          <p:nvPr/>
        </p:nvSpPr>
        <p:spPr>
          <a:xfrm>
            <a:off x="3685032" y="4023360"/>
            <a:ext cx="2148840" cy="365760"/>
          </a:xfrm>
          <a:prstGeom prst="rect">
            <a:avLst/>
          </a:prstGeom>
          <a:noFill/>
          <a:ln/>
        </p:spPr>
        <p:txBody>
          <a:bodyPr wrap="square" lIns="0" tIns="0" rIns="0" bIns="0" rtlCol="0" anchor="t"/>
          <a:lstStyle/>
          <a:p>
            <a:pPr indent="0" marL="0">
              <a:buNone/>
            </a:pPr>
            <a:r>
              <a:rPr lang="en-US" sz="1400" b="1" spc="-20" kern="0" dirty="0">
                <a:solidFill>
                  <a:srgbClr val="F5F5F7"/>
                </a:solidFill>
                <a:latin typeface="Calibri" pitchFamily="34" charset="0"/>
                <a:ea typeface="Calibri" pitchFamily="34" charset="-122"/>
                <a:cs typeface="Calibri" pitchFamily="34" charset="-120"/>
              </a:rPr>
              <a:t>Penulisan / Review</a:t>
            </a:r>
            <a:endParaRPr lang="en-US" sz="1400" dirty="0"/>
          </a:p>
        </p:txBody>
      </p:sp>
      <p:sp>
        <p:nvSpPr>
          <p:cNvPr id="17" name="Text 14"/>
          <p:cNvSpPr/>
          <p:nvPr/>
        </p:nvSpPr>
        <p:spPr>
          <a:xfrm>
            <a:off x="3685032" y="4434840"/>
            <a:ext cx="2148840" cy="1051560"/>
          </a:xfrm>
          <a:prstGeom prst="rect">
            <a:avLst/>
          </a:prstGeom>
          <a:noFill/>
          <a:ln/>
        </p:spPr>
        <p:txBody>
          <a:bodyPr wrap="square" lIns="0" tIns="0" rIns="0" bIns="0" rtlCol="0" anchor="t"/>
          <a:lstStyle/>
          <a:p>
            <a:pPr indent="0" marL="0">
              <a:lnSpc>
                <a:spcPct val="140000"/>
              </a:lnSpc>
              <a:buNone/>
            </a:pPr>
            <a:r>
              <a:rPr lang="en-US" sz="1050" dirty="0">
                <a:solidFill>
                  <a:srgbClr val="A8ADBD"/>
                </a:solidFill>
                <a:latin typeface="Calibri" pitchFamily="34" charset="0"/>
                <a:ea typeface="Calibri" pitchFamily="34" charset="-122"/>
                <a:cs typeface="Calibri" pitchFamily="34" charset="-120"/>
              </a:rPr>
              <a:t>Tim editorial menulis atau me-review draft agar sesuai standar jurnalistik.</a:t>
            </a:r>
            <a:endParaRPr lang="en-US" sz="1050" dirty="0"/>
          </a:p>
        </p:txBody>
      </p:sp>
      <p:sp>
        <p:nvSpPr>
          <p:cNvPr id="18" name="Shape 15"/>
          <p:cNvSpPr/>
          <p:nvPr/>
        </p:nvSpPr>
        <p:spPr>
          <a:xfrm>
            <a:off x="3685032" y="5394960"/>
            <a:ext cx="2148840" cy="13716"/>
          </a:xfrm>
          <a:prstGeom prst="rect">
            <a:avLst/>
          </a:prstGeom>
          <a:solidFill>
            <a:srgbClr val="2A2D38"/>
          </a:solidFill>
          <a:ln w="12700">
            <a:solidFill>
              <a:srgbClr val="2A2D38"/>
            </a:solidFill>
            <a:prstDash val="solid"/>
          </a:ln>
        </p:spPr>
      </p:sp>
      <p:sp>
        <p:nvSpPr>
          <p:cNvPr id="19" name="Text 16"/>
          <p:cNvSpPr/>
          <p:nvPr/>
        </p:nvSpPr>
        <p:spPr>
          <a:xfrm>
            <a:off x="3685032" y="5440680"/>
            <a:ext cx="2148840" cy="274320"/>
          </a:xfrm>
          <a:prstGeom prst="rect">
            <a:avLst/>
          </a:prstGeom>
          <a:noFill/>
          <a:ln/>
        </p:spPr>
        <p:txBody>
          <a:bodyPr wrap="square" lIns="0" tIns="0" rIns="0" bIns="0" rtlCol="0" anchor="t"/>
          <a:lstStyle/>
          <a:p>
            <a:pPr indent="0" marL="0">
              <a:buNone/>
            </a:pPr>
            <a:r>
              <a:rPr lang="en-US" sz="900" b="1" spc="300" kern="0" dirty="0">
                <a:solidFill>
                  <a:srgbClr val="FF5B2E"/>
                </a:solidFill>
                <a:latin typeface="Calibri" pitchFamily="34" charset="0"/>
                <a:ea typeface="Calibri" pitchFamily="34" charset="-122"/>
                <a:cs typeface="Calibri" pitchFamily="34" charset="-120"/>
              </a:rPr>
              <a:t>1–2 HARI</a:t>
            </a:r>
            <a:endParaRPr lang="en-US" sz="900" dirty="0"/>
          </a:p>
        </p:txBody>
      </p:sp>
      <p:sp>
        <p:nvSpPr>
          <p:cNvPr id="20" name="Shape 17"/>
          <p:cNvSpPr/>
          <p:nvPr/>
        </p:nvSpPr>
        <p:spPr>
          <a:xfrm>
            <a:off x="6272784" y="2880360"/>
            <a:ext cx="2697480" cy="3017520"/>
          </a:xfrm>
          <a:prstGeom prst="roundRect">
            <a:avLst>
              <a:gd name="adj" fmla="val 4068"/>
            </a:avLst>
          </a:prstGeom>
          <a:solidFill>
            <a:srgbClr val="12141A"/>
          </a:solidFill>
          <a:ln w="9525">
            <a:solidFill>
              <a:srgbClr val="2A2D38"/>
            </a:solidFill>
            <a:prstDash val="solid"/>
          </a:ln>
        </p:spPr>
      </p:sp>
      <p:sp>
        <p:nvSpPr>
          <p:cNvPr id="21" name="Text 18"/>
          <p:cNvSpPr/>
          <p:nvPr/>
        </p:nvSpPr>
        <p:spPr>
          <a:xfrm>
            <a:off x="6547104" y="3108960"/>
            <a:ext cx="914400" cy="822960"/>
          </a:xfrm>
          <a:prstGeom prst="rect">
            <a:avLst/>
          </a:prstGeom>
          <a:noFill/>
          <a:ln/>
        </p:spPr>
        <p:txBody>
          <a:bodyPr wrap="square" lIns="0" tIns="0" rIns="0" bIns="0" rtlCol="0" anchor="t"/>
          <a:lstStyle/>
          <a:p>
            <a:pPr indent="0" marL="0">
              <a:buNone/>
            </a:pPr>
            <a:r>
              <a:rPr lang="en-US" sz="4800" dirty="0">
                <a:solidFill>
                  <a:srgbClr val="FF5B2E"/>
                </a:solidFill>
                <a:latin typeface="Cambria" pitchFamily="34" charset="0"/>
                <a:ea typeface="Cambria" pitchFamily="34" charset="-122"/>
                <a:cs typeface="Cambria" pitchFamily="34" charset="-120"/>
              </a:rPr>
              <a:t>3</a:t>
            </a:r>
            <a:endParaRPr lang="en-US" sz="4800" dirty="0"/>
          </a:p>
        </p:txBody>
      </p:sp>
      <p:sp>
        <p:nvSpPr>
          <p:cNvPr id="22" name="Text 19"/>
          <p:cNvSpPr/>
          <p:nvPr/>
        </p:nvSpPr>
        <p:spPr>
          <a:xfrm>
            <a:off x="6547104" y="4023360"/>
            <a:ext cx="2148840" cy="365760"/>
          </a:xfrm>
          <a:prstGeom prst="rect">
            <a:avLst/>
          </a:prstGeom>
          <a:noFill/>
          <a:ln/>
        </p:spPr>
        <p:txBody>
          <a:bodyPr wrap="square" lIns="0" tIns="0" rIns="0" bIns="0" rtlCol="0" anchor="t"/>
          <a:lstStyle/>
          <a:p>
            <a:pPr indent="0" marL="0">
              <a:buNone/>
            </a:pPr>
            <a:r>
              <a:rPr lang="en-US" sz="1400" b="1" spc="-20" kern="0" dirty="0">
                <a:solidFill>
                  <a:srgbClr val="F5F5F7"/>
                </a:solidFill>
                <a:latin typeface="Calibri" pitchFamily="34" charset="0"/>
                <a:ea typeface="Calibri" pitchFamily="34" charset="-122"/>
                <a:cs typeface="Calibri" pitchFamily="34" charset="-120"/>
              </a:rPr>
              <a:t>Distribusi Media</a:t>
            </a:r>
            <a:endParaRPr lang="en-US" sz="1400" dirty="0"/>
          </a:p>
        </p:txBody>
      </p:sp>
      <p:sp>
        <p:nvSpPr>
          <p:cNvPr id="23" name="Text 20"/>
          <p:cNvSpPr/>
          <p:nvPr/>
        </p:nvSpPr>
        <p:spPr>
          <a:xfrm>
            <a:off x="6547104" y="4434840"/>
            <a:ext cx="2148840" cy="1051560"/>
          </a:xfrm>
          <a:prstGeom prst="rect">
            <a:avLst/>
          </a:prstGeom>
          <a:noFill/>
          <a:ln/>
        </p:spPr>
        <p:txBody>
          <a:bodyPr wrap="square" lIns="0" tIns="0" rIns="0" bIns="0" rtlCol="0" anchor="t"/>
          <a:lstStyle/>
          <a:p>
            <a:pPr indent="0" marL="0">
              <a:lnSpc>
                <a:spcPct val="140000"/>
              </a:lnSpc>
              <a:buNone/>
            </a:pPr>
            <a:r>
              <a:rPr lang="en-US" sz="1050" dirty="0">
                <a:solidFill>
                  <a:srgbClr val="A8ADBD"/>
                </a:solidFill>
                <a:latin typeface="Calibri" pitchFamily="34" charset="0"/>
                <a:ea typeface="Calibri" pitchFamily="34" charset="-122"/>
                <a:cs typeface="Calibri" pitchFamily="34" charset="-120"/>
              </a:rPr>
              <a:t>Press release didistribusikan ke jaringan media Indonesia sesuai paket.</a:t>
            </a:r>
            <a:endParaRPr lang="en-US" sz="1050" dirty="0"/>
          </a:p>
        </p:txBody>
      </p:sp>
      <p:sp>
        <p:nvSpPr>
          <p:cNvPr id="24" name="Shape 21"/>
          <p:cNvSpPr/>
          <p:nvPr/>
        </p:nvSpPr>
        <p:spPr>
          <a:xfrm>
            <a:off x="6547104" y="5394960"/>
            <a:ext cx="2148840" cy="13716"/>
          </a:xfrm>
          <a:prstGeom prst="rect">
            <a:avLst/>
          </a:prstGeom>
          <a:solidFill>
            <a:srgbClr val="2A2D38"/>
          </a:solidFill>
          <a:ln w="12700">
            <a:solidFill>
              <a:srgbClr val="2A2D38"/>
            </a:solidFill>
            <a:prstDash val="solid"/>
          </a:ln>
        </p:spPr>
      </p:sp>
      <p:sp>
        <p:nvSpPr>
          <p:cNvPr id="25" name="Text 22"/>
          <p:cNvSpPr/>
          <p:nvPr/>
        </p:nvSpPr>
        <p:spPr>
          <a:xfrm>
            <a:off x="6547104" y="5440680"/>
            <a:ext cx="2148840" cy="274320"/>
          </a:xfrm>
          <a:prstGeom prst="rect">
            <a:avLst/>
          </a:prstGeom>
          <a:noFill/>
          <a:ln/>
        </p:spPr>
        <p:txBody>
          <a:bodyPr wrap="square" lIns="0" tIns="0" rIns="0" bIns="0" rtlCol="0" anchor="t"/>
          <a:lstStyle/>
          <a:p>
            <a:pPr indent="0" marL="0">
              <a:buNone/>
            </a:pPr>
            <a:r>
              <a:rPr lang="en-US" sz="900" b="1" spc="300" kern="0" dirty="0">
                <a:solidFill>
                  <a:srgbClr val="FF5B2E"/>
                </a:solidFill>
                <a:latin typeface="Calibri" pitchFamily="34" charset="0"/>
                <a:ea typeface="Calibri" pitchFamily="34" charset="-122"/>
                <a:cs typeface="Calibri" pitchFamily="34" charset="-120"/>
              </a:rPr>
              <a:t>1–3 HARI</a:t>
            </a:r>
            <a:endParaRPr lang="en-US" sz="900" dirty="0"/>
          </a:p>
        </p:txBody>
      </p:sp>
      <p:sp>
        <p:nvSpPr>
          <p:cNvPr id="26" name="Shape 23"/>
          <p:cNvSpPr/>
          <p:nvPr/>
        </p:nvSpPr>
        <p:spPr>
          <a:xfrm>
            <a:off x="9134856" y="2880360"/>
            <a:ext cx="2697480" cy="3017520"/>
          </a:xfrm>
          <a:prstGeom prst="roundRect">
            <a:avLst>
              <a:gd name="adj" fmla="val 4068"/>
            </a:avLst>
          </a:prstGeom>
          <a:solidFill>
            <a:srgbClr val="12141A"/>
          </a:solidFill>
          <a:ln w="9525">
            <a:solidFill>
              <a:srgbClr val="2A2D38"/>
            </a:solidFill>
            <a:prstDash val="solid"/>
          </a:ln>
        </p:spPr>
      </p:sp>
      <p:sp>
        <p:nvSpPr>
          <p:cNvPr id="27" name="Text 24"/>
          <p:cNvSpPr/>
          <p:nvPr/>
        </p:nvSpPr>
        <p:spPr>
          <a:xfrm>
            <a:off x="9409176" y="3108960"/>
            <a:ext cx="914400" cy="822960"/>
          </a:xfrm>
          <a:prstGeom prst="rect">
            <a:avLst/>
          </a:prstGeom>
          <a:noFill/>
          <a:ln/>
        </p:spPr>
        <p:txBody>
          <a:bodyPr wrap="square" lIns="0" tIns="0" rIns="0" bIns="0" rtlCol="0" anchor="t"/>
          <a:lstStyle/>
          <a:p>
            <a:pPr indent="0" marL="0">
              <a:buNone/>
            </a:pPr>
            <a:r>
              <a:rPr lang="en-US" sz="4800" dirty="0">
                <a:solidFill>
                  <a:srgbClr val="FF5B2E"/>
                </a:solidFill>
                <a:latin typeface="Cambria" pitchFamily="34" charset="0"/>
                <a:ea typeface="Cambria" pitchFamily="34" charset="-122"/>
                <a:cs typeface="Cambria" pitchFamily="34" charset="-120"/>
              </a:rPr>
              <a:t>4</a:t>
            </a:r>
            <a:endParaRPr lang="en-US" sz="4800" dirty="0"/>
          </a:p>
        </p:txBody>
      </p:sp>
      <p:sp>
        <p:nvSpPr>
          <p:cNvPr id="28" name="Text 25"/>
          <p:cNvSpPr/>
          <p:nvPr/>
        </p:nvSpPr>
        <p:spPr>
          <a:xfrm>
            <a:off x="9409176" y="4023360"/>
            <a:ext cx="2148840" cy="365760"/>
          </a:xfrm>
          <a:prstGeom prst="rect">
            <a:avLst/>
          </a:prstGeom>
          <a:noFill/>
          <a:ln/>
        </p:spPr>
        <p:txBody>
          <a:bodyPr wrap="square" lIns="0" tIns="0" rIns="0" bIns="0" rtlCol="0" anchor="t"/>
          <a:lstStyle/>
          <a:p>
            <a:pPr indent="0" marL="0">
              <a:buNone/>
            </a:pPr>
            <a:r>
              <a:rPr lang="en-US" sz="1400" b="1" spc="-20" kern="0" dirty="0">
                <a:solidFill>
                  <a:srgbClr val="F5F5F7"/>
                </a:solidFill>
                <a:latin typeface="Calibri" pitchFamily="34" charset="0"/>
                <a:ea typeface="Calibri" pitchFamily="34" charset="-122"/>
                <a:cs typeface="Calibri" pitchFamily="34" charset="-120"/>
              </a:rPr>
              <a:t>Laporan Tayang</a:t>
            </a:r>
            <a:endParaRPr lang="en-US" sz="1400" dirty="0"/>
          </a:p>
        </p:txBody>
      </p:sp>
      <p:sp>
        <p:nvSpPr>
          <p:cNvPr id="29" name="Text 26"/>
          <p:cNvSpPr/>
          <p:nvPr/>
        </p:nvSpPr>
        <p:spPr>
          <a:xfrm>
            <a:off x="9409176" y="4434840"/>
            <a:ext cx="2148840" cy="1051560"/>
          </a:xfrm>
          <a:prstGeom prst="rect">
            <a:avLst/>
          </a:prstGeom>
          <a:noFill/>
          <a:ln/>
        </p:spPr>
        <p:txBody>
          <a:bodyPr wrap="square" lIns="0" tIns="0" rIns="0" bIns="0" rtlCol="0" anchor="t"/>
          <a:lstStyle/>
          <a:p>
            <a:pPr indent="0" marL="0">
              <a:lnSpc>
                <a:spcPct val="140000"/>
              </a:lnSpc>
              <a:buNone/>
            </a:pPr>
            <a:r>
              <a:rPr lang="en-US" sz="1050" dirty="0">
                <a:solidFill>
                  <a:srgbClr val="A8ADBD"/>
                </a:solidFill>
                <a:latin typeface="Calibri" pitchFamily="34" charset="0"/>
                <a:ea typeface="Calibri" pitchFamily="34" charset="-122"/>
                <a:cs typeface="Calibri" pitchFamily="34" charset="-120"/>
              </a:rPr>
              <a:t>Laporan lengkap dengan link publikasi, tanggal tayang, dan screenshot bukti.</a:t>
            </a:r>
            <a:endParaRPr lang="en-US" sz="1050" dirty="0"/>
          </a:p>
        </p:txBody>
      </p:sp>
      <p:sp>
        <p:nvSpPr>
          <p:cNvPr id="30" name="Shape 27"/>
          <p:cNvSpPr/>
          <p:nvPr/>
        </p:nvSpPr>
        <p:spPr>
          <a:xfrm>
            <a:off x="9409176" y="5394960"/>
            <a:ext cx="2148840" cy="13716"/>
          </a:xfrm>
          <a:prstGeom prst="rect">
            <a:avLst/>
          </a:prstGeom>
          <a:solidFill>
            <a:srgbClr val="2A2D38"/>
          </a:solidFill>
          <a:ln w="12700">
            <a:solidFill>
              <a:srgbClr val="2A2D38"/>
            </a:solidFill>
            <a:prstDash val="solid"/>
          </a:ln>
        </p:spPr>
      </p:sp>
      <p:sp>
        <p:nvSpPr>
          <p:cNvPr id="31" name="Text 28"/>
          <p:cNvSpPr/>
          <p:nvPr/>
        </p:nvSpPr>
        <p:spPr>
          <a:xfrm>
            <a:off x="9409176" y="5440680"/>
            <a:ext cx="2148840" cy="274320"/>
          </a:xfrm>
          <a:prstGeom prst="rect">
            <a:avLst/>
          </a:prstGeom>
          <a:noFill/>
          <a:ln/>
        </p:spPr>
        <p:txBody>
          <a:bodyPr wrap="square" lIns="0" tIns="0" rIns="0" bIns="0" rtlCol="0" anchor="t"/>
          <a:lstStyle/>
          <a:p>
            <a:pPr indent="0" marL="0">
              <a:buNone/>
            </a:pPr>
            <a:r>
              <a:rPr lang="en-US" sz="900" b="1" spc="300" kern="0" dirty="0">
                <a:solidFill>
                  <a:srgbClr val="FF5B2E"/>
                </a:solidFill>
                <a:latin typeface="Calibri" pitchFamily="34" charset="0"/>
                <a:ea typeface="Calibri" pitchFamily="34" charset="-122"/>
                <a:cs typeface="Calibri" pitchFamily="34" charset="-120"/>
              </a:rPr>
              <a:t>3–5 HARI</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14</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Text 2"/>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F5B2E"/>
                </a:solidFill>
                <a:latin typeface="Calibri" pitchFamily="34" charset="0"/>
                <a:ea typeface="Calibri" pitchFamily="34" charset="-122"/>
                <a:cs typeface="Calibri" pitchFamily="34" charset="-120"/>
              </a:rPr>
              <a:t>07  ·  JARINGAN MEDIA</a:t>
            </a:r>
            <a:endParaRPr lang="en-US" sz="900" dirty="0"/>
          </a:p>
        </p:txBody>
      </p:sp>
      <p:sp>
        <p:nvSpPr>
          <p:cNvPr id="6" name="Text 3"/>
          <p:cNvSpPr/>
          <p:nvPr/>
        </p:nvSpPr>
        <p:spPr>
          <a:xfrm>
            <a:off x="548640" y="868680"/>
            <a:ext cx="10972800" cy="1097280"/>
          </a:xfrm>
          <a:prstGeom prst="rect">
            <a:avLst/>
          </a:prstGeom>
          <a:noFill/>
          <a:ln/>
        </p:spPr>
        <p:txBody>
          <a:bodyPr wrap="square" lIns="0" tIns="0" rIns="0" bIns="0" rtlCol="0" anchor="t"/>
          <a:lstStyle/>
          <a:p>
            <a:pPr indent="0" marL="0">
              <a:buNone/>
            </a:pPr>
            <a:r>
              <a:rPr lang="en-US" sz="3800" spc="-100" kern="0" dirty="0">
                <a:solidFill>
                  <a:srgbClr val="F5F5F7"/>
                </a:solidFill>
                <a:latin typeface="Calibri" pitchFamily="34" charset="0"/>
                <a:ea typeface="Calibri" pitchFamily="34" charset="-122"/>
                <a:cs typeface="Calibri" pitchFamily="34" charset="-120"/>
              </a:rPr>
              <a:t>200+ media Indonesia dalam </a:t>
            </a:r>
            <a:pPr indent="0" marL="0">
              <a:buNone/>
            </a:pPr>
            <a:r>
              <a:rPr lang="en-US" sz="3800" i="1" spc="-100" kern="0" dirty="0">
                <a:solidFill>
                  <a:srgbClr val="FF5B2E"/>
                </a:solidFill>
                <a:latin typeface="Cambria" pitchFamily="34" charset="0"/>
                <a:ea typeface="Cambria" pitchFamily="34" charset="-122"/>
                <a:cs typeface="Cambria" pitchFamily="34" charset="-120"/>
              </a:rPr>
              <a:t>satu platform</a:t>
            </a:r>
            <a:pPr indent="0" marL="0">
              <a:buNone/>
            </a:pPr>
            <a:r>
              <a:rPr lang="en-US" sz="3800" spc="-100" kern="0" dirty="0">
                <a:solidFill>
                  <a:srgbClr val="F5F5F7"/>
                </a:solidFill>
                <a:latin typeface="Calibri" pitchFamily="34" charset="0"/>
                <a:ea typeface="Calibri" pitchFamily="34" charset="-122"/>
                <a:cs typeface="Calibri" pitchFamily="34" charset="-120"/>
              </a:rPr>
              <a:t>.</a:t>
            </a:r>
            <a:endParaRPr lang="en-US" sz="3800" dirty="0"/>
          </a:p>
        </p:txBody>
      </p:sp>
      <p:sp>
        <p:nvSpPr>
          <p:cNvPr id="7" name="Shape 4"/>
          <p:cNvSpPr/>
          <p:nvPr/>
        </p:nvSpPr>
        <p:spPr>
          <a:xfrm>
            <a:off x="548640" y="1965960"/>
            <a:ext cx="1757172" cy="786384"/>
          </a:xfrm>
          <a:prstGeom prst="roundRect">
            <a:avLst>
              <a:gd name="adj" fmla="val 13953"/>
            </a:avLst>
          </a:prstGeom>
          <a:solidFill>
            <a:srgbClr val="FFFFFF"/>
          </a:solidFill>
          <a:ln w="9525">
            <a:solidFill>
              <a:srgbClr val="FF5B2E"/>
            </a:solidFill>
            <a:prstDash val="solid"/>
          </a:ln>
        </p:spPr>
      </p:sp>
      <p:pic>
        <p:nvPicPr>
          <p:cNvPr id="8" name="Image 1" descr="/private/tmp/claude-501/-Users-jufri-mediarilis/127cf599-9c82-4c1a-8fe4-ef292c16662c/scratchpad/logos/detik.png">    </p:cNvPr>
          <p:cNvPicPr>
            <a:picLocks noChangeAspect="1"/>
          </p:cNvPicPr>
          <p:nvPr/>
        </p:nvPicPr>
        <p:blipFill>
          <a:blip r:embed="rId2"/>
          <a:srcRect l="0" r="0" t="0" b="0"/>
          <a:stretch/>
        </p:blipFill>
        <p:spPr>
          <a:xfrm>
            <a:off x="676656" y="2093976"/>
            <a:ext cx="1501140" cy="530352"/>
          </a:xfrm>
          <a:prstGeom prst="rect">
            <a:avLst/>
          </a:prstGeom>
        </p:spPr>
      </p:pic>
      <p:sp>
        <p:nvSpPr>
          <p:cNvPr id="9" name="Shape 5"/>
          <p:cNvSpPr/>
          <p:nvPr/>
        </p:nvSpPr>
        <p:spPr>
          <a:xfrm>
            <a:off x="2415540" y="1965960"/>
            <a:ext cx="1757172" cy="786384"/>
          </a:xfrm>
          <a:prstGeom prst="roundRect">
            <a:avLst>
              <a:gd name="adj" fmla="val 13953"/>
            </a:avLst>
          </a:prstGeom>
          <a:solidFill>
            <a:srgbClr val="FFFFFF"/>
          </a:solidFill>
          <a:ln w="9525">
            <a:solidFill>
              <a:srgbClr val="FF5B2E"/>
            </a:solidFill>
            <a:prstDash val="solid"/>
          </a:ln>
        </p:spPr>
      </p:sp>
      <p:pic>
        <p:nvPicPr>
          <p:cNvPr id="10" name="Image 2" descr="/private/tmp/claude-501/-Users-jufri-mediarilis/127cf599-9c82-4c1a-8fe4-ef292c16662c/scratchpad/logos/kompas.png">    </p:cNvPr>
          <p:cNvPicPr>
            <a:picLocks noChangeAspect="1"/>
          </p:cNvPicPr>
          <p:nvPr/>
        </p:nvPicPr>
        <p:blipFill>
          <a:blip r:embed="rId3"/>
          <a:srcRect l="0" r="0" t="0" b="0"/>
          <a:stretch/>
        </p:blipFill>
        <p:spPr>
          <a:xfrm>
            <a:off x="2543556" y="2093976"/>
            <a:ext cx="1501140" cy="530352"/>
          </a:xfrm>
          <a:prstGeom prst="rect">
            <a:avLst/>
          </a:prstGeom>
        </p:spPr>
      </p:pic>
      <p:sp>
        <p:nvSpPr>
          <p:cNvPr id="11" name="Shape 6"/>
          <p:cNvSpPr/>
          <p:nvPr/>
        </p:nvSpPr>
        <p:spPr>
          <a:xfrm>
            <a:off x="4282440" y="1965960"/>
            <a:ext cx="1757172" cy="786384"/>
          </a:xfrm>
          <a:prstGeom prst="roundRect">
            <a:avLst>
              <a:gd name="adj" fmla="val 13953"/>
            </a:avLst>
          </a:prstGeom>
          <a:solidFill>
            <a:srgbClr val="FFFFFF"/>
          </a:solidFill>
          <a:ln w="9525">
            <a:solidFill>
              <a:srgbClr val="FF5B2E"/>
            </a:solidFill>
            <a:prstDash val="solid"/>
          </a:ln>
        </p:spPr>
      </p:sp>
      <p:pic>
        <p:nvPicPr>
          <p:cNvPr id="12" name="Image 3" descr="/private/tmp/claude-501/-Users-jufri-mediarilis/127cf599-9c82-4c1a-8fe4-ef292c16662c/scratchpad/logos/tribunnews.png">    </p:cNvPr>
          <p:cNvPicPr>
            <a:picLocks noChangeAspect="1"/>
          </p:cNvPicPr>
          <p:nvPr/>
        </p:nvPicPr>
        <p:blipFill>
          <a:blip r:embed="rId4"/>
          <a:srcRect l="0" r="0" t="0" b="0"/>
          <a:stretch/>
        </p:blipFill>
        <p:spPr>
          <a:xfrm>
            <a:off x="4410456" y="2093976"/>
            <a:ext cx="1501140" cy="530352"/>
          </a:xfrm>
          <a:prstGeom prst="rect">
            <a:avLst/>
          </a:prstGeom>
        </p:spPr>
      </p:pic>
      <p:sp>
        <p:nvSpPr>
          <p:cNvPr id="13" name="Shape 7"/>
          <p:cNvSpPr/>
          <p:nvPr/>
        </p:nvSpPr>
        <p:spPr>
          <a:xfrm>
            <a:off x="6149340" y="1965960"/>
            <a:ext cx="1757172" cy="786384"/>
          </a:xfrm>
          <a:prstGeom prst="roundRect">
            <a:avLst>
              <a:gd name="adj" fmla="val 13953"/>
            </a:avLst>
          </a:prstGeom>
          <a:solidFill>
            <a:srgbClr val="FFFFFF"/>
          </a:solidFill>
          <a:ln w="9525">
            <a:solidFill>
              <a:srgbClr val="FF5B2E"/>
            </a:solidFill>
            <a:prstDash val="solid"/>
          </a:ln>
        </p:spPr>
      </p:sp>
      <p:pic>
        <p:nvPicPr>
          <p:cNvPr id="14" name="Image 4" descr="/private/tmp/claude-501/-Users-jufri-mediarilis/127cf599-9c82-4c1a-8fe4-ef292c16662c/scratchpad/logos/antara.png">    </p:cNvPr>
          <p:cNvPicPr>
            <a:picLocks noChangeAspect="1"/>
          </p:cNvPicPr>
          <p:nvPr/>
        </p:nvPicPr>
        <p:blipFill>
          <a:blip r:embed="rId5"/>
          <a:srcRect l="0" r="0" t="0" b="0"/>
          <a:stretch/>
        </p:blipFill>
        <p:spPr>
          <a:xfrm>
            <a:off x="6277356" y="2093976"/>
            <a:ext cx="1501140" cy="530352"/>
          </a:xfrm>
          <a:prstGeom prst="rect">
            <a:avLst/>
          </a:prstGeom>
        </p:spPr>
      </p:pic>
      <p:sp>
        <p:nvSpPr>
          <p:cNvPr id="15" name="Shape 8"/>
          <p:cNvSpPr/>
          <p:nvPr/>
        </p:nvSpPr>
        <p:spPr>
          <a:xfrm>
            <a:off x="8016240" y="1965960"/>
            <a:ext cx="1757172" cy="786384"/>
          </a:xfrm>
          <a:prstGeom prst="roundRect">
            <a:avLst>
              <a:gd name="adj" fmla="val 13953"/>
            </a:avLst>
          </a:prstGeom>
          <a:solidFill>
            <a:srgbClr val="FFFFFF"/>
          </a:solidFill>
          <a:ln w="9525">
            <a:solidFill>
              <a:srgbClr val="FF5B2E"/>
            </a:solidFill>
            <a:prstDash val="solid"/>
          </a:ln>
        </p:spPr>
      </p:sp>
      <p:pic>
        <p:nvPicPr>
          <p:cNvPr id="16" name="Image 5" descr="/private/tmp/claude-501/-Users-jufri-mediarilis/127cf599-9c82-4c1a-8fe4-ef292c16662c/scratchpad/logos/liputan6.png">    </p:cNvPr>
          <p:cNvPicPr>
            <a:picLocks noChangeAspect="1"/>
          </p:cNvPicPr>
          <p:nvPr/>
        </p:nvPicPr>
        <p:blipFill>
          <a:blip r:embed="rId6"/>
          <a:srcRect l="0" r="0" t="0" b="0"/>
          <a:stretch/>
        </p:blipFill>
        <p:spPr>
          <a:xfrm>
            <a:off x="8144256" y="2093976"/>
            <a:ext cx="1501140" cy="530352"/>
          </a:xfrm>
          <a:prstGeom prst="rect">
            <a:avLst/>
          </a:prstGeom>
        </p:spPr>
      </p:pic>
      <p:sp>
        <p:nvSpPr>
          <p:cNvPr id="17" name="Shape 9"/>
          <p:cNvSpPr/>
          <p:nvPr/>
        </p:nvSpPr>
        <p:spPr>
          <a:xfrm>
            <a:off x="9883140" y="1965960"/>
            <a:ext cx="1757172" cy="786384"/>
          </a:xfrm>
          <a:prstGeom prst="roundRect">
            <a:avLst>
              <a:gd name="adj" fmla="val 13953"/>
            </a:avLst>
          </a:prstGeom>
          <a:solidFill>
            <a:srgbClr val="FFFFFF"/>
          </a:solidFill>
          <a:ln w="9525">
            <a:solidFill>
              <a:srgbClr val="FF5B2E"/>
            </a:solidFill>
            <a:prstDash val="solid"/>
          </a:ln>
        </p:spPr>
      </p:sp>
      <p:pic>
        <p:nvPicPr>
          <p:cNvPr id="18" name="Image 6" descr="/private/tmp/claude-501/-Users-jufri-mediarilis/127cf599-9c82-4c1a-8fe4-ef292c16662c/scratchpad/logos/okezone.png">    </p:cNvPr>
          <p:cNvPicPr>
            <a:picLocks noChangeAspect="1"/>
          </p:cNvPicPr>
          <p:nvPr/>
        </p:nvPicPr>
        <p:blipFill>
          <a:blip r:embed="rId7"/>
          <a:srcRect l="0" r="0" t="0" b="0"/>
          <a:stretch/>
        </p:blipFill>
        <p:spPr>
          <a:xfrm>
            <a:off x="10011156" y="2093976"/>
            <a:ext cx="1501140" cy="530352"/>
          </a:xfrm>
          <a:prstGeom prst="rect">
            <a:avLst/>
          </a:prstGeom>
        </p:spPr>
      </p:pic>
      <p:sp>
        <p:nvSpPr>
          <p:cNvPr id="19" name="Shape 10"/>
          <p:cNvSpPr/>
          <p:nvPr/>
        </p:nvSpPr>
        <p:spPr>
          <a:xfrm>
            <a:off x="548640" y="2862072"/>
            <a:ext cx="1757172" cy="786384"/>
          </a:xfrm>
          <a:prstGeom prst="roundRect">
            <a:avLst>
              <a:gd name="adj" fmla="val 13953"/>
            </a:avLst>
          </a:prstGeom>
          <a:solidFill>
            <a:srgbClr val="FFFFFF"/>
          </a:solidFill>
          <a:ln w="9525">
            <a:solidFill>
              <a:srgbClr val="FF5B2E"/>
            </a:solidFill>
            <a:prstDash val="solid"/>
          </a:ln>
        </p:spPr>
      </p:sp>
      <p:pic>
        <p:nvPicPr>
          <p:cNvPr id="20" name="Image 7" descr="/private/tmp/claude-501/-Users-jufri-mediarilis/127cf599-9c82-4c1a-8fe4-ef292c16662c/scratchpad/logos/merdeka.png">    </p:cNvPr>
          <p:cNvPicPr>
            <a:picLocks noChangeAspect="1"/>
          </p:cNvPicPr>
          <p:nvPr/>
        </p:nvPicPr>
        <p:blipFill>
          <a:blip r:embed="rId8"/>
          <a:srcRect l="0" r="0" t="0" b="0"/>
          <a:stretch/>
        </p:blipFill>
        <p:spPr>
          <a:xfrm>
            <a:off x="676656" y="2990088"/>
            <a:ext cx="1501140" cy="530352"/>
          </a:xfrm>
          <a:prstGeom prst="rect">
            <a:avLst/>
          </a:prstGeom>
        </p:spPr>
      </p:pic>
      <p:sp>
        <p:nvSpPr>
          <p:cNvPr id="21" name="Shape 11"/>
          <p:cNvSpPr/>
          <p:nvPr/>
        </p:nvSpPr>
        <p:spPr>
          <a:xfrm>
            <a:off x="2415540" y="2862072"/>
            <a:ext cx="1757172" cy="786384"/>
          </a:xfrm>
          <a:prstGeom prst="roundRect">
            <a:avLst>
              <a:gd name="adj" fmla="val 13953"/>
            </a:avLst>
          </a:prstGeom>
          <a:solidFill>
            <a:srgbClr val="FFFFFF"/>
          </a:solidFill>
          <a:ln w="9525">
            <a:solidFill>
              <a:srgbClr val="FF5B2E"/>
            </a:solidFill>
            <a:prstDash val="solid"/>
          </a:ln>
        </p:spPr>
      </p:sp>
      <p:pic>
        <p:nvPicPr>
          <p:cNvPr id="22" name="Image 8" descr="/private/tmp/claude-501/-Users-jufri-mediarilis/127cf599-9c82-4c1a-8fe4-ef292c16662c/scratchpad/logos/republika.png">    </p:cNvPr>
          <p:cNvPicPr>
            <a:picLocks noChangeAspect="1"/>
          </p:cNvPicPr>
          <p:nvPr/>
        </p:nvPicPr>
        <p:blipFill>
          <a:blip r:embed="rId9"/>
          <a:srcRect l="0" r="0" t="0" b="0"/>
          <a:stretch/>
        </p:blipFill>
        <p:spPr>
          <a:xfrm>
            <a:off x="2543556" y="2990088"/>
            <a:ext cx="1501140" cy="530352"/>
          </a:xfrm>
          <a:prstGeom prst="rect">
            <a:avLst/>
          </a:prstGeom>
        </p:spPr>
      </p:pic>
      <p:sp>
        <p:nvSpPr>
          <p:cNvPr id="23" name="Shape 12"/>
          <p:cNvSpPr/>
          <p:nvPr/>
        </p:nvSpPr>
        <p:spPr>
          <a:xfrm>
            <a:off x="4282440" y="2862072"/>
            <a:ext cx="1757172" cy="786384"/>
          </a:xfrm>
          <a:prstGeom prst="roundRect">
            <a:avLst>
              <a:gd name="adj" fmla="val 13953"/>
            </a:avLst>
          </a:prstGeom>
          <a:solidFill>
            <a:srgbClr val="FFFFFF"/>
          </a:solidFill>
          <a:ln w="9525">
            <a:solidFill>
              <a:srgbClr val="D0D0D5"/>
            </a:solidFill>
            <a:prstDash val="solid"/>
          </a:ln>
        </p:spPr>
      </p:sp>
      <p:sp>
        <p:nvSpPr>
          <p:cNvPr id="24" name="Text 13"/>
          <p:cNvSpPr/>
          <p:nvPr/>
        </p:nvSpPr>
        <p:spPr>
          <a:xfrm>
            <a:off x="4282440" y="2862072"/>
            <a:ext cx="1757172" cy="786384"/>
          </a:xfrm>
          <a:prstGeom prst="rect">
            <a:avLst/>
          </a:prstGeom>
          <a:noFill/>
          <a:ln/>
        </p:spPr>
        <p:txBody>
          <a:bodyPr wrap="square" lIns="0" tIns="0" rIns="0" bIns="0" rtlCol="0" anchor="ctr"/>
          <a:lstStyle/>
          <a:p>
            <a:pPr algn="ctr" indent="0" marL="0">
              <a:buNone/>
            </a:pPr>
            <a:r>
              <a:rPr lang="en-US" sz="1200" b="1" dirty="0">
                <a:solidFill>
                  <a:srgbClr val="1A1D26"/>
                </a:solidFill>
                <a:latin typeface="Calibri" pitchFamily="34" charset="0"/>
                <a:ea typeface="Calibri" pitchFamily="34" charset="-122"/>
                <a:cs typeface="Calibri" pitchFamily="34" charset="-120"/>
              </a:rPr>
              <a:t>Suara.com</a:t>
            </a:r>
            <a:endParaRPr lang="en-US" sz="1200" dirty="0"/>
          </a:p>
        </p:txBody>
      </p:sp>
      <p:sp>
        <p:nvSpPr>
          <p:cNvPr id="25" name="Shape 14"/>
          <p:cNvSpPr/>
          <p:nvPr/>
        </p:nvSpPr>
        <p:spPr>
          <a:xfrm>
            <a:off x="6149340" y="2862072"/>
            <a:ext cx="1757172" cy="786384"/>
          </a:xfrm>
          <a:prstGeom prst="roundRect">
            <a:avLst>
              <a:gd name="adj" fmla="val 13953"/>
            </a:avLst>
          </a:prstGeom>
          <a:solidFill>
            <a:srgbClr val="FFFFFF"/>
          </a:solidFill>
          <a:ln w="9525">
            <a:solidFill>
              <a:srgbClr val="D0D0D5"/>
            </a:solidFill>
            <a:prstDash val="solid"/>
          </a:ln>
        </p:spPr>
      </p:sp>
      <p:pic>
        <p:nvPicPr>
          <p:cNvPr id="26" name="Image 9" descr="/private/tmp/claude-501/-Users-jufri-mediarilis/127cf599-9c82-4c1a-8fe4-ef292c16662c/scratchpad/logos/idn_times.png">    </p:cNvPr>
          <p:cNvPicPr>
            <a:picLocks noChangeAspect="1"/>
          </p:cNvPicPr>
          <p:nvPr/>
        </p:nvPicPr>
        <p:blipFill>
          <a:blip r:embed="rId10"/>
          <a:srcRect l="0" r="0" t="0" b="0"/>
          <a:stretch/>
        </p:blipFill>
        <p:spPr>
          <a:xfrm>
            <a:off x="6277356" y="2990088"/>
            <a:ext cx="1501140" cy="530352"/>
          </a:xfrm>
          <a:prstGeom prst="rect">
            <a:avLst/>
          </a:prstGeom>
        </p:spPr>
      </p:pic>
      <p:sp>
        <p:nvSpPr>
          <p:cNvPr id="27" name="Shape 15"/>
          <p:cNvSpPr/>
          <p:nvPr/>
        </p:nvSpPr>
        <p:spPr>
          <a:xfrm>
            <a:off x="8016240" y="2862072"/>
            <a:ext cx="1757172" cy="786384"/>
          </a:xfrm>
          <a:prstGeom prst="roundRect">
            <a:avLst>
              <a:gd name="adj" fmla="val 13953"/>
            </a:avLst>
          </a:prstGeom>
          <a:solidFill>
            <a:srgbClr val="FFFFFF"/>
          </a:solidFill>
          <a:ln w="9525">
            <a:solidFill>
              <a:srgbClr val="D0D0D5"/>
            </a:solidFill>
            <a:prstDash val="solid"/>
          </a:ln>
        </p:spPr>
      </p:sp>
      <p:pic>
        <p:nvPicPr>
          <p:cNvPr id="28" name="Image 10" descr="/private/tmp/claude-501/-Users-jufri-mediarilis/127cf599-9c82-4c1a-8fe4-ef292c16662c/scratchpad/logos/bisnis.png">    </p:cNvPr>
          <p:cNvPicPr>
            <a:picLocks noChangeAspect="1"/>
          </p:cNvPicPr>
          <p:nvPr/>
        </p:nvPicPr>
        <p:blipFill>
          <a:blip r:embed="rId11"/>
          <a:srcRect l="0" r="0" t="0" b="0"/>
          <a:stretch/>
        </p:blipFill>
        <p:spPr>
          <a:xfrm>
            <a:off x="8144256" y="2990088"/>
            <a:ext cx="1501140" cy="530352"/>
          </a:xfrm>
          <a:prstGeom prst="rect">
            <a:avLst/>
          </a:prstGeom>
        </p:spPr>
      </p:pic>
      <p:sp>
        <p:nvSpPr>
          <p:cNvPr id="29" name="Shape 16"/>
          <p:cNvSpPr/>
          <p:nvPr/>
        </p:nvSpPr>
        <p:spPr>
          <a:xfrm>
            <a:off x="9883140" y="2862072"/>
            <a:ext cx="1757172" cy="786384"/>
          </a:xfrm>
          <a:prstGeom prst="roundRect">
            <a:avLst>
              <a:gd name="adj" fmla="val 13953"/>
            </a:avLst>
          </a:prstGeom>
          <a:solidFill>
            <a:srgbClr val="FFFFFF"/>
          </a:solidFill>
          <a:ln w="9525">
            <a:solidFill>
              <a:srgbClr val="D0D0D5"/>
            </a:solidFill>
            <a:prstDash val="solid"/>
          </a:ln>
        </p:spPr>
      </p:sp>
      <p:pic>
        <p:nvPicPr>
          <p:cNvPr id="30" name="Image 11" descr="/private/tmp/claude-501/-Users-jufri-mediarilis/127cf599-9c82-4c1a-8fe4-ef292c16662c/scratchpad/logos/kontan.png">    </p:cNvPr>
          <p:cNvPicPr>
            <a:picLocks noChangeAspect="1"/>
          </p:cNvPicPr>
          <p:nvPr/>
        </p:nvPicPr>
        <p:blipFill>
          <a:blip r:embed="rId12"/>
          <a:srcRect l="0" r="0" t="0" b="0"/>
          <a:stretch/>
        </p:blipFill>
        <p:spPr>
          <a:xfrm>
            <a:off x="10011156" y="2990088"/>
            <a:ext cx="1501140" cy="530352"/>
          </a:xfrm>
          <a:prstGeom prst="rect">
            <a:avLst/>
          </a:prstGeom>
        </p:spPr>
      </p:pic>
      <p:sp>
        <p:nvSpPr>
          <p:cNvPr id="31" name="Shape 17"/>
          <p:cNvSpPr/>
          <p:nvPr/>
        </p:nvSpPr>
        <p:spPr>
          <a:xfrm>
            <a:off x="548640" y="3758184"/>
            <a:ext cx="1757172" cy="786384"/>
          </a:xfrm>
          <a:prstGeom prst="roundRect">
            <a:avLst>
              <a:gd name="adj" fmla="val 13953"/>
            </a:avLst>
          </a:prstGeom>
          <a:solidFill>
            <a:srgbClr val="FFFFFF"/>
          </a:solidFill>
          <a:ln w="9525">
            <a:solidFill>
              <a:srgbClr val="D0D0D5"/>
            </a:solidFill>
            <a:prstDash val="solid"/>
          </a:ln>
        </p:spPr>
      </p:sp>
      <p:pic>
        <p:nvPicPr>
          <p:cNvPr id="32" name="Image 12" descr="/private/tmp/claude-501/-Users-jufri-mediarilis/127cf599-9c82-4c1a-8fe4-ef292c16662c/scratchpad/logos/cnbc.png">    </p:cNvPr>
          <p:cNvPicPr>
            <a:picLocks noChangeAspect="1"/>
          </p:cNvPicPr>
          <p:nvPr/>
        </p:nvPicPr>
        <p:blipFill>
          <a:blip r:embed="rId13"/>
          <a:srcRect l="0" r="0" t="0" b="0"/>
          <a:stretch/>
        </p:blipFill>
        <p:spPr>
          <a:xfrm>
            <a:off x="676656" y="3886200"/>
            <a:ext cx="1501140" cy="530352"/>
          </a:xfrm>
          <a:prstGeom prst="rect">
            <a:avLst/>
          </a:prstGeom>
        </p:spPr>
      </p:pic>
      <p:sp>
        <p:nvSpPr>
          <p:cNvPr id="33" name="Shape 18"/>
          <p:cNvSpPr/>
          <p:nvPr/>
        </p:nvSpPr>
        <p:spPr>
          <a:xfrm>
            <a:off x="2415540" y="3758184"/>
            <a:ext cx="1757172" cy="786384"/>
          </a:xfrm>
          <a:prstGeom prst="roundRect">
            <a:avLst>
              <a:gd name="adj" fmla="val 13953"/>
            </a:avLst>
          </a:prstGeom>
          <a:solidFill>
            <a:srgbClr val="FFFFFF"/>
          </a:solidFill>
          <a:ln w="9525">
            <a:solidFill>
              <a:srgbClr val="D0D0D5"/>
            </a:solidFill>
            <a:prstDash val="solid"/>
          </a:ln>
        </p:spPr>
      </p:sp>
      <p:pic>
        <p:nvPicPr>
          <p:cNvPr id="34" name="Image 13" descr="/private/tmp/claude-501/-Users-jufri-mediarilis/127cf599-9c82-4c1a-8fe4-ef292c16662c/scratchpad/logos/sindonews.png">    </p:cNvPr>
          <p:cNvPicPr>
            <a:picLocks noChangeAspect="1"/>
          </p:cNvPicPr>
          <p:nvPr/>
        </p:nvPicPr>
        <p:blipFill>
          <a:blip r:embed="rId14"/>
          <a:srcRect l="0" r="0" t="0" b="0"/>
          <a:stretch/>
        </p:blipFill>
        <p:spPr>
          <a:xfrm>
            <a:off x="2543556" y="3886200"/>
            <a:ext cx="1501140" cy="530352"/>
          </a:xfrm>
          <a:prstGeom prst="rect">
            <a:avLst/>
          </a:prstGeom>
        </p:spPr>
      </p:pic>
      <p:sp>
        <p:nvSpPr>
          <p:cNvPr id="35" name="Shape 19"/>
          <p:cNvSpPr/>
          <p:nvPr/>
        </p:nvSpPr>
        <p:spPr>
          <a:xfrm>
            <a:off x="4282440" y="3758184"/>
            <a:ext cx="1757172" cy="786384"/>
          </a:xfrm>
          <a:prstGeom prst="roundRect">
            <a:avLst>
              <a:gd name="adj" fmla="val 13953"/>
            </a:avLst>
          </a:prstGeom>
          <a:solidFill>
            <a:srgbClr val="FFFFFF"/>
          </a:solidFill>
          <a:ln w="9525">
            <a:solidFill>
              <a:srgbClr val="D0D0D5"/>
            </a:solidFill>
            <a:prstDash val="solid"/>
          </a:ln>
        </p:spPr>
      </p:sp>
      <p:pic>
        <p:nvPicPr>
          <p:cNvPr id="36" name="Image 14" descr="/private/tmp/claude-501/-Users-jufri-mediarilis/127cf599-9c82-4c1a-8fe4-ef292c16662c/scratchpad/logos/kumparan.png">    </p:cNvPr>
          <p:cNvPicPr>
            <a:picLocks noChangeAspect="1"/>
          </p:cNvPicPr>
          <p:nvPr/>
        </p:nvPicPr>
        <p:blipFill>
          <a:blip r:embed="rId15"/>
          <a:srcRect l="0" r="0" t="0" b="0"/>
          <a:stretch/>
        </p:blipFill>
        <p:spPr>
          <a:xfrm>
            <a:off x="4410456" y="3886200"/>
            <a:ext cx="1501140" cy="530352"/>
          </a:xfrm>
          <a:prstGeom prst="rect">
            <a:avLst/>
          </a:prstGeom>
        </p:spPr>
      </p:pic>
      <p:sp>
        <p:nvSpPr>
          <p:cNvPr id="37" name="Shape 20"/>
          <p:cNvSpPr/>
          <p:nvPr/>
        </p:nvSpPr>
        <p:spPr>
          <a:xfrm>
            <a:off x="6149340" y="3758184"/>
            <a:ext cx="1757172" cy="786384"/>
          </a:xfrm>
          <a:prstGeom prst="roundRect">
            <a:avLst>
              <a:gd name="adj" fmla="val 13953"/>
            </a:avLst>
          </a:prstGeom>
          <a:solidFill>
            <a:srgbClr val="FFFFFF"/>
          </a:solidFill>
          <a:ln w="9525">
            <a:solidFill>
              <a:srgbClr val="D0D0D5"/>
            </a:solidFill>
            <a:prstDash val="solid"/>
          </a:ln>
        </p:spPr>
      </p:sp>
      <p:sp>
        <p:nvSpPr>
          <p:cNvPr id="38" name="Text 21"/>
          <p:cNvSpPr/>
          <p:nvPr/>
        </p:nvSpPr>
        <p:spPr>
          <a:xfrm>
            <a:off x="6149340" y="3758184"/>
            <a:ext cx="1757172" cy="786384"/>
          </a:xfrm>
          <a:prstGeom prst="rect">
            <a:avLst/>
          </a:prstGeom>
          <a:noFill/>
          <a:ln/>
        </p:spPr>
        <p:txBody>
          <a:bodyPr wrap="square" lIns="0" tIns="0" rIns="0" bIns="0" rtlCol="0" anchor="ctr"/>
          <a:lstStyle/>
          <a:p>
            <a:pPr algn="ctr" indent="0" marL="0">
              <a:buNone/>
            </a:pPr>
            <a:r>
              <a:rPr lang="en-US" sz="1200" b="1" dirty="0">
                <a:solidFill>
                  <a:srgbClr val="1A1D26"/>
                </a:solidFill>
                <a:latin typeface="Calibri" pitchFamily="34" charset="0"/>
                <a:ea typeface="Calibri" pitchFamily="34" charset="-122"/>
                <a:cs typeface="Calibri" pitchFamily="34" charset="-120"/>
              </a:rPr>
              <a:t>JPNN</a:t>
            </a:r>
            <a:endParaRPr lang="en-US" sz="1200" dirty="0"/>
          </a:p>
        </p:txBody>
      </p:sp>
      <p:sp>
        <p:nvSpPr>
          <p:cNvPr id="39" name="Shape 22"/>
          <p:cNvSpPr/>
          <p:nvPr/>
        </p:nvSpPr>
        <p:spPr>
          <a:xfrm>
            <a:off x="8016240" y="3758184"/>
            <a:ext cx="1757172" cy="786384"/>
          </a:xfrm>
          <a:prstGeom prst="roundRect">
            <a:avLst>
              <a:gd name="adj" fmla="val 13953"/>
            </a:avLst>
          </a:prstGeom>
          <a:solidFill>
            <a:srgbClr val="FFFFFF"/>
          </a:solidFill>
          <a:ln w="9525">
            <a:solidFill>
              <a:srgbClr val="D0D0D5"/>
            </a:solidFill>
            <a:prstDash val="solid"/>
          </a:ln>
        </p:spPr>
      </p:sp>
      <p:pic>
        <p:nvPicPr>
          <p:cNvPr id="40" name="Image 15" descr="/private/tmp/claude-501/-Users-jufri-mediarilis/127cf599-9c82-4c1a-8fe4-ef292c16662c/scratchpad/logos/media_indonesia.jpg">    </p:cNvPr>
          <p:cNvPicPr>
            <a:picLocks noChangeAspect="1"/>
          </p:cNvPicPr>
          <p:nvPr/>
        </p:nvPicPr>
        <p:blipFill>
          <a:blip r:embed="rId16"/>
          <a:srcRect l="0" r="0" t="0" b="0"/>
          <a:stretch/>
        </p:blipFill>
        <p:spPr>
          <a:xfrm>
            <a:off x="8144256" y="3886200"/>
            <a:ext cx="1501140" cy="530352"/>
          </a:xfrm>
          <a:prstGeom prst="rect">
            <a:avLst/>
          </a:prstGeom>
        </p:spPr>
      </p:pic>
      <p:sp>
        <p:nvSpPr>
          <p:cNvPr id="41" name="Shape 23"/>
          <p:cNvSpPr/>
          <p:nvPr/>
        </p:nvSpPr>
        <p:spPr>
          <a:xfrm>
            <a:off x="9883140" y="3758184"/>
            <a:ext cx="1757172" cy="786384"/>
          </a:xfrm>
          <a:prstGeom prst="roundRect">
            <a:avLst>
              <a:gd name="adj" fmla="val 13953"/>
            </a:avLst>
          </a:prstGeom>
          <a:solidFill>
            <a:srgbClr val="FFFFFF"/>
          </a:solidFill>
          <a:ln w="9525">
            <a:solidFill>
              <a:srgbClr val="D0D0D5"/>
            </a:solidFill>
            <a:prstDash val="solid"/>
          </a:ln>
        </p:spPr>
      </p:sp>
      <p:pic>
        <p:nvPicPr>
          <p:cNvPr id="42" name="Image 16" descr="/private/tmp/claude-501/-Users-jufri-mediarilis/127cf599-9c82-4c1a-8fe4-ef292c16662c/scratchpad/logos/beritasatu.png">    </p:cNvPr>
          <p:cNvPicPr>
            <a:picLocks noChangeAspect="1"/>
          </p:cNvPicPr>
          <p:nvPr/>
        </p:nvPicPr>
        <p:blipFill>
          <a:blip r:embed="rId17"/>
          <a:srcRect l="0" r="0" t="0" b="0"/>
          <a:stretch/>
        </p:blipFill>
        <p:spPr>
          <a:xfrm>
            <a:off x="10011156" y="3886200"/>
            <a:ext cx="1501140" cy="530352"/>
          </a:xfrm>
          <a:prstGeom prst="rect">
            <a:avLst/>
          </a:prstGeom>
        </p:spPr>
      </p:pic>
      <p:sp>
        <p:nvSpPr>
          <p:cNvPr id="43" name="Shape 24"/>
          <p:cNvSpPr/>
          <p:nvPr/>
        </p:nvSpPr>
        <p:spPr>
          <a:xfrm>
            <a:off x="548640" y="4654296"/>
            <a:ext cx="1757172" cy="786384"/>
          </a:xfrm>
          <a:prstGeom prst="roundRect">
            <a:avLst>
              <a:gd name="adj" fmla="val 13953"/>
            </a:avLst>
          </a:prstGeom>
          <a:solidFill>
            <a:srgbClr val="FFFFFF"/>
          </a:solidFill>
          <a:ln w="9525">
            <a:solidFill>
              <a:srgbClr val="D0D0D5"/>
            </a:solidFill>
            <a:prstDash val="solid"/>
          </a:ln>
        </p:spPr>
      </p:sp>
      <p:sp>
        <p:nvSpPr>
          <p:cNvPr id="44" name="Text 25"/>
          <p:cNvSpPr/>
          <p:nvPr/>
        </p:nvSpPr>
        <p:spPr>
          <a:xfrm>
            <a:off x="548640" y="4654296"/>
            <a:ext cx="1757172" cy="786384"/>
          </a:xfrm>
          <a:prstGeom prst="rect">
            <a:avLst/>
          </a:prstGeom>
          <a:noFill/>
          <a:ln/>
        </p:spPr>
        <p:txBody>
          <a:bodyPr wrap="square" lIns="0" tIns="0" rIns="0" bIns="0" rtlCol="0" anchor="ctr"/>
          <a:lstStyle/>
          <a:p>
            <a:pPr algn="ctr" indent="0" marL="0">
              <a:buNone/>
            </a:pPr>
            <a:r>
              <a:rPr lang="en-US" sz="1200" b="1" dirty="0">
                <a:solidFill>
                  <a:srgbClr val="1A1D26"/>
                </a:solidFill>
                <a:latin typeface="Calibri" pitchFamily="34" charset="0"/>
                <a:ea typeface="Calibri" pitchFamily="34" charset="-122"/>
                <a:cs typeface="Calibri" pitchFamily="34" charset="-120"/>
              </a:rPr>
              <a:t>Warta Ekonomi</a:t>
            </a:r>
            <a:endParaRPr lang="en-US" sz="1200" dirty="0"/>
          </a:p>
        </p:txBody>
      </p:sp>
      <p:sp>
        <p:nvSpPr>
          <p:cNvPr id="45" name="Shape 26"/>
          <p:cNvSpPr/>
          <p:nvPr/>
        </p:nvSpPr>
        <p:spPr>
          <a:xfrm>
            <a:off x="2415540" y="4654296"/>
            <a:ext cx="1757172" cy="786384"/>
          </a:xfrm>
          <a:prstGeom prst="roundRect">
            <a:avLst>
              <a:gd name="adj" fmla="val 13953"/>
            </a:avLst>
          </a:prstGeom>
          <a:solidFill>
            <a:srgbClr val="FFFFFF"/>
          </a:solidFill>
          <a:ln w="9525">
            <a:solidFill>
              <a:srgbClr val="D0D0D5"/>
            </a:solidFill>
            <a:prstDash val="solid"/>
          </a:ln>
        </p:spPr>
      </p:sp>
      <p:pic>
        <p:nvPicPr>
          <p:cNvPr id="46" name="Image 17" descr="/private/tmp/claude-501/-Users-jufri-mediarilis/127cf599-9c82-4c1a-8fe4-ef292c16662c/scratchpad/logos/bolanet.png">    </p:cNvPr>
          <p:cNvPicPr>
            <a:picLocks noChangeAspect="1"/>
          </p:cNvPicPr>
          <p:nvPr/>
        </p:nvPicPr>
        <p:blipFill>
          <a:blip r:embed="rId18"/>
          <a:srcRect l="0" r="0" t="0" b="0"/>
          <a:stretch/>
        </p:blipFill>
        <p:spPr>
          <a:xfrm>
            <a:off x="2543556" y="4782312"/>
            <a:ext cx="1501140" cy="530352"/>
          </a:xfrm>
          <a:prstGeom prst="rect">
            <a:avLst/>
          </a:prstGeom>
        </p:spPr>
      </p:pic>
      <p:sp>
        <p:nvSpPr>
          <p:cNvPr id="47" name="Shape 27"/>
          <p:cNvSpPr/>
          <p:nvPr/>
        </p:nvSpPr>
        <p:spPr>
          <a:xfrm>
            <a:off x="4282440" y="4654296"/>
            <a:ext cx="1757172" cy="786384"/>
          </a:xfrm>
          <a:prstGeom prst="roundRect">
            <a:avLst>
              <a:gd name="adj" fmla="val 13953"/>
            </a:avLst>
          </a:prstGeom>
          <a:solidFill>
            <a:srgbClr val="FFFFFF"/>
          </a:solidFill>
          <a:ln w="9525">
            <a:solidFill>
              <a:srgbClr val="D0D0D5"/>
            </a:solidFill>
            <a:prstDash val="solid"/>
          </a:ln>
        </p:spPr>
      </p:sp>
      <p:sp>
        <p:nvSpPr>
          <p:cNvPr id="48" name="Text 28"/>
          <p:cNvSpPr/>
          <p:nvPr/>
        </p:nvSpPr>
        <p:spPr>
          <a:xfrm>
            <a:off x="4282440" y="4654296"/>
            <a:ext cx="1757172" cy="786384"/>
          </a:xfrm>
          <a:prstGeom prst="rect">
            <a:avLst/>
          </a:prstGeom>
          <a:noFill/>
          <a:ln/>
        </p:spPr>
        <p:txBody>
          <a:bodyPr wrap="square" lIns="0" tIns="0" rIns="0" bIns="0" rtlCol="0" anchor="ctr"/>
          <a:lstStyle/>
          <a:p>
            <a:pPr algn="ctr" indent="0" marL="0">
              <a:buNone/>
            </a:pPr>
            <a:r>
              <a:rPr lang="en-US" sz="1200" b="1" dirty="0">
                <a:solidFill>
                  <a:srgbClr val="1A1D26"/>
                </a:solidFill>
                <a:latin typeface="Calibri" pitchFamily="34" charset="0"/>
                <a:ea typeface="Calibri" pitchFamily="34" charset="-122"/>
                <a:cs typeface="Calibri" pitchFamily="34" charset="-120"/>
              </a:rPr>
              <a:t>Bolasport</a:t>
            </a:r>
            <a:endParaRPr lang="en-US" sz="1200" dirty="0"/>
          </a:p>
        </p:txBody>
      </p:sp>
      <p:sp>
        <p:nvSpPr>
          <p:cNvPr id="49" name="Shape 29"/>
          <p:cNvSpPr/>
          <p:nvPr/>
        </p:nvSpPr>
        <p:spPr>
          <a:xfrm>
            <a:off x="6149340" y="4654296"/>
            <a:ext cx="1757172" cy="786384"/>
          </a:xfrm>
          <a:prstGeom prst="roundRect">
            <a:avLst>
              <a:gd name="adj" fmla="val 13953"/>
            </a:avLst>
          </a:prstGeom>
          <a:solidFill>
            <a:srgbClr val="FFFFFF"/>
          </a:solidFill>
          <a:ln w="9525">
            <a:solidFill>
              <a:srgbClr val="D0D0D5"/>
            </a:solidFill>
            <a:prstDash val="solid"/>
          </a:ln>
        </p:spPr>
      </p:sp>
      <p:pic>
        <p:nvPicPr>
          <p:cNvPr id="50" name="Image 18" descr="/private/tmp/claude-501/-Users-jufri-mediarilis/127cf599-9c82-4c1a-8fe4-ef292c16662c/scratchpad/logos/katadata.jpg">    </p:cNvPr>
          <p:cNvPicPr>
            <a:picLocks noChangeAspect="1"/>
          </p:cNvPicPr>
          <p:nvPr/>
        </p:nvPicPr>
        <p:blipFill>
          <a:blip r:embed="rId19"/>
          <a:srcRect l="0" r="0" t="0" b="0"/>
          <a:stretch/>
        </p:blipFill>
        <p:spPr>
          <a:xfrm>
            <a:off x="6277356" y="4782312"/>
            <a:ext cx="1501140" cy="530352"/>
          </a:xfrm>
          <a:prstGeom prst="rect">
            <a:avLst/>
          </a:prstGeom>
        </p:spPr>
      </p:pic>
      <p:sp>
        <p:nvSpPr>
          <p:cNvPr id="51" name="Shape 30"/>
          <p:cNvSpPr/>
          <p:nvPr/>
        </p:nvSpPr>
        <p:spPr>
          <a:xfrm>
            <a:off x="8016240" y="4654296"/>
            <a:ext cx="1757172" cy="786384"/>
          </a:xfrm>
          <a:prstGeom prst="roundRect">
            <a:avLst>
              <a:gd name="adj" fmla="val 13953"/>
            </a:avLst>
          </a:prstGeom>
          <a:solidFill>
            <a:srgbClr val="FFFFFF"/>
          </a:solidFill>
          <a:ln w="9525">
            <a:solidFill>
              <a:srgbClr val="D0D0D5"/>
            </a:solidFill>
            <a:prstDash val="solid"/>
          </a:ln>
        </p:spPr>
      </p:sp>
      <p:pic>
        <p:nvPicPr>
          <p:cNvPr id="52" name="Image 19" descr="/private/tmp/claude-501/-Users-jufri-mediarilis/127cf599-9c82-4c1a-8fe4-ef292c16662c/scratchpad/logos/investor_daily.png">    </p:cNvPr>
          <p:cNvPicPr>
            <a:picLocks noChangeAspect="1"/>
          </p:cNvPicPr>
          <p:nvPr/>
        </p:nvPicPr>
        <p:blipFill>
          <a:blip r:embed="rId20"/>
          <a:srcRect l="0" r="0" t="0" b="0"/>
          <a:stretch/>
        </p:blipFill>
        <p:spPr>
          <a:xfrm>
            <a:off x="8144256" y="4782312"/>
            <a:ext cx="1501140" cy="530352"/>
          </a:xfrm>
          <a:prstGeom prst="rect">
            <a:avLst/>
          </a:prstGeom>
        </p:spPr>
      </p:pic>
      <p:sp>
        <p:nvSpPr>
          <p:cNvPr id="53" name="Shape 31"/>
          <p:cNvSpPr/>
          <p:nvPr/>
        </p:nvSpPr>
        <p:spPr>
          <a:xfrm>
            <a:off x="9883140" y="4654296"/>
            <a:ext cx="1757172" cy="786384"/>
          </a:xfrm>
          <a:prstGeom prst="roundRect">
            <a:avLst>
              <a:gd name="adj" fmla="val 13953"/>
            </a:avLst>
          </a:prstGeom>
          <a:solidFill>
            <a:srgbClr val="1F1310"/>
          </a:solidFill>
          <a:ln w="9525">
            <a:solidFill>
              <a:srgbClr val="FF5B2E"/>
            </a:solidFill>
            <a:prstDash val="solid"/>
          </a:ln>
        </p:spPr>
      </p:sp>
      <p:sp>
        <p:nvSpPr>
          <p:cNvPr id="54" name="Text 32"/>
          <p:cNvSpPr/>
          <p:nvPr/>
        </p:nvSpPr>
        <p:spPr>
          <a:xfrm>
            <a:off x="9883140" y="4654296"/>
            <a:ext cx="1757172" cy="786384"/>
          </a:xfrm>
          <a:prstGeom prst="rect">
            <a:avLst/>
          </a:prstGeom>
          <a:noFill/>
          <a:ln/>
        </p:spPr>
        <p:txBody>
          <a:bodyPr wrap="square" lIns="0" tIns="0" rIns="0" bIns="0" rtlCol="0" anchor="ctr"/>
          <a:lstStyle/>
          <a:p>
            <a:pPr algn="ctr" indent="0" marL="0">
              <a:buNone/>
            </a:pPr>
            <a:r>
              <a:rPr lang="en-US" sz="1200" b="1" dirty="0">
                <a:solidFill>
                  <a:srgbClr val="FF5B2E"/>
                </a:solidFill>
                <a:latin typeface="Calibri" pitchFamily="34" charset="0"/>
                <a:ea typeface="Calibri" pitchFamily="34" charset="-122"/>
                <a:cs typeface="Calibri" pitchFamily="34" charset="-120"/>
              </a:rPr>
              <a:t>+177 media</a:t>
            </a:r>
            <a:endParaRPr lang="en-US" sz="1200" dirty="0"/>
          </a:p>
        </p:txBody>
      </p:sp>
      <p:sp>
        <p:nvSpPr>
          <p:cNvPr id="55" name="Text 33"/>
          <p:cNvSpPr/>
          <p:nvPr/>
        </p:nvSpPr>
        <p:spPr>
          <a:xfrm>
            <a:off x="548640" y="5623560"/>
            <a:ext cx="11091672" cy="365760"/>
          </a:xfrm>
          <a:prstGeom prst="rect">
            <a:avLst/>
          </a:prstGeom>
          <a:noFill/>
          <a:ln/>
        </p:spPr>
        <p:txBody>
          <a:bodyPr wrap="square" lIns="0" tIns="0" rIns="0" bIns="0" rtlCol="0" anchor="ctr"/>
          <a:lstStyle/>
          <a:p>
            <a:pPr algn="ctr" indent="0" marL="0">
              <a:buNone/>
            </a:pPr>
            <a:r>
              <a:rPr lang="en-US" sz="1000" i="1" dirty="0">
                <a:solidFill>
                  <a:srgbClr val="6B7280"/>
                </a:solidFill>
                <a:latin typeface="Calibri" pitchFamily="34" charset="0"/>
                <a:ea typeface="Calibri" pitchFamily="34" charset="-122"/>
                <a:cs typeface="Calibri" pitchFamily="34" charset="-120"/>
              </a:rPr>
              <a:t>TIER-1 highlighted, media nasional dengan reach tertinggi. List lengkap tersedia atas permintaan.</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15</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Text 2"/>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F5B2E"/>
                </a:solidFill>
                <a:latin typeface="Calibri" pitchFamily="34" charset="0"/>
                <a:ea typeface="Calibri" pitchFamily="34" charset="-122"/>
                <a:cs typeface="Calibri" pitchFamily="34" charset="-120"/>
              </a:rPr>
              <a:t>08  ·  PORTOFOLIO KLIEN</a:t>
            </a:r>
            <a:endParaRPr lang="en-US" sz="900" dirty="0"/>
          </a:p>
        </p:txBody>
      </p:sp>
      <p:sp>
        <p:nvSpPr>
          <p:cNvPr id="6" name="Text 3"/>
          <p:cNvSpPr/>
          <p:nvPr/>
        </p:nvSpPr>
        <p:spPr>
          <a:xfrm>
            <a:off x="548640" y="868680"/>
            <a:ext cx="10972800" cy="1097280"/>
          </a:xfrm>
          <a:prstGeom prst="rect">
            <a:avLst/>
          </a:prstGeom>
          <a:noFill/>
          <a:ln/>
        </p:spPr>
        <p:txBody>
          <a:bodyPr wrap="square" lIns="0" tIns="0" rIns="0" bIns="0" rtlCol="0" anchor="t"/>
          <a:lstStyle/>
          <a:p>
            <a:pPr indent="0" marL="0">
              <a:buNone/>
            </a:pPr>
            <a:r>
              <a:rPr lang="en-US" sz="4000" spc="-100" kern="0" dirty="0">
                <a:solidFill>
                  <a:srgbClr val="F5F5F7"/>
                </a:solidFill>
                <a:latin typeface="Calibri" pitchFamily="34" charset="0"/>
                <a:ea typeface="Calibri" pitchFamily="34" charset="-122"/>
                <a:cs typeface="Calibri" pitchFamily="34" charset="-120"/>
              </a:rPr>
              <a:t>Dipercaya brand lintas </a:t>
            </a:r>
            <a:pPr indent="0" marL="0">
              <a:buNone/>
            </a:pPr>
            <a:r>
              <a:rPr lang="en-US" sz="4000" i="1" spc="-100" kern="0" dirty="0">
                <a:solidFill>
                  <a:srgbClr val="FF5B2E"/>
                </a:solidFill>
                <a:latin typeface="Cambria" pitchFamily="34" charset="0"/>
                <a:ea typeface="Cambria" pitchFamily="34" charset="-122"/>
                <a:cs typeface="Cambria" pitchFamily="34" charset="-120"/>
              </a:rPr>
              <a:t>industri</a:t>
            </a:r>
            <a:pPr indent="0" marL="0">
              <a:buNone/>
            </a:pPr>
            <a:r>
              <a:rPr lang="en-US" sz="4000" spc="-100" kern="0" dirty="0">
                <a:solidFill>
                  <a:srgbClr val="F5F5F7"/>
                </a:solidFill>
                <a:latin typeface="Calibri" pitchFamily="34" charset="0"/>
                <a:ea typeface="Calibri" pitchFamily="34" charset="-122"/>
                <a:cs typeface="Calibri" pitchFamily="34" charset="-120"/>
              </a:rPr>
              <a:t>.</a:t>
            </a:r>
            <a:endParaRPr lang="en-US" sz="4000" dirty="0"/>
          </a:p>
        </p:txBody>
      </p:sp>
      <p:sp>
        <p:nvSpPr>
          <p:cNvPr id="7" name="Shape 4"/>
          <p:cNvSpPr/>
          <p:nvPr/>
        </p:nvSpPr>
        <p:spPr>
          <a:xfrm>
            <a:off x="548640" y="2011680"/>
            <a:ext cx="1734312" cy="1120140"/>
          </a:xfrm>
          <a:prstGeom prst="roundRect">
            <a:avLst>
              <a:gd name="adj" fmla="val 9796"/>
            </a:avLst>
          </a:prstGeom>
          <a:solidFill>
            <a:srgbClr val="FFFFFF"/>
          </a:solidFill>
          <a:ln w="9525">
            <a:solidFill>
              <a:srgbClr val="D0D0D5"/>
            </a:solidFill>
            <a:prstDash val="solid"/>
          </a:ln>
        </p:spPr>
      </p:sp>
      <p:pic>
        <p:nvPicPr>
          <p:cNvPr id="8" name="Image 1" descr="/private/tmp/claude-501/-Users-jufri-mediarilis/127cf599-9c82-4c1a-8fe4-ef292c16662c/scratchpad/client_logos/bni.png">    </p:cNvPr>
          <p:cNvPicPr>
            <a:picLocks noChangeAspect="1"/>
          </p:cNvPicPr>
          <p:nvPr/>
        </p:nvPicPr>
        <p:blipFill>
          <a:blip r:embed="rId2"/>
          <a:srcRect l="0" r="0" t="0" b="0"/>
          <a:stretch/>
        </p:blipFill>
        <p:spPr>
          <a:xfrm>
            <a:off x="685800" y="2103120"/>
            <a:ext cx="1459992" cy="708660"/>
          </a:xfrm>
          <a:prstGeom prst="rect">
            <a:avLst/>
          </a:prstGeom>
        </p:spPr>
      </p:pic>
      <p:sp>
        <p:nvSpPr>
          <p:cNvPr id="9" name="Text 5"/>
          <p:cNvSpPr/>
          <p:nvPr/>
        </p:nvSpPr>
        <p:spPr>
          <a:xfrm>
            <a:off x="640080" y="2839212"/>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Banking</a:t>
            </a:r>
            <a:endParaRPr lang="en-US" sz="800" dirty="0"/>
          </a:p>
        </p:txBody>
      </p:sp>
      <p:sp>
        <p:nvSpPr>
          <p:cNvPr id="10" name="Shape 6"/>
          <p:cNvSpPr/>
          <p:nvPr/>
        </p:nvSpPr>
        <p:spPr>
          <a:xfrm>
            <a:off x="2420112" y="2011680"/>
            <a:ext cx="1734312" cy="1120140"/>
          </a:xfrm>
          <a:prstGeom prst="roundRect">
            <a:avLst>
              <a:gd name="adj" fmla="val 9796"/>
            </a:avLst>
          </a:prstGeom>
          <a:solidFill>
            <a:srgbClr val="FFFFFF"/>
          </a:solidFill>
          <a:ln w="9525">
            <a:solidFill>
              <a:srgbClr val="D0D0D5"/>
            </a:solidFill>
            <a:prstDash val="solid"/>
          </a:ln>
        </p:spPr>
      </p:sp>
      <p:pic>
        <p:nvPicPr>
          <p:cNvPr id="11" name="Image 2" descr="/private/tmp/claude-501/-Users-jufri-mediarilis/127cf599-9c82-4c1a-8fe4-ef292c16662c/scratchpad/client_logos/pegadaian.png">    </p:cNvPr>
          <p:cNvPicPr>
            <a:picLocks noChangeAspect="1"/>
          </p:cNvPicPr>
          <p:nvPr/>
        </p:nvPicPr>
        <p:blipFill>
          <a:blip r:embed="rId3"/>
          <a:srcRect l="0" r="0" t="0" b="0"/>
          <a:stretch/>
        </p:blipFill>
        <p:spPr>
          <a:xfrm>
            <a:off x="2557272" y="2103120"/>
            <a:ext cx="1459992" cy="708660"/>
          </a:xfrm>
          <a:prstGeom prst="rect">
            <a:avLst/>
          </a:prstGeom>
        </p:spPr>
      </p:pic>
      <p:sp>
        <p:nvSpPr>
          <p:cNvPr id="12" name="Text 7"/>
          <p:cNvSpPr/>
          <p:nvPr/>
        </p:nvSpPr>
        <p:spPr>
          <a:xfrm>
            <a:off x="2511552" y="2839212"/>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BUMN</a:t>
            </a:r>
            <a:endParaRPr lang="en-US" sz="800" dirty="0"/>
          </a:p>
        </p:txBody>
      </p:sp>
      <p:sp>
        <p:nvSpPr>
          <p:cNvPr id="13" name="Shape 8"/>
          <p:cNvSpPr/>
          <p:nvPr/>
        </p:nvSpPr>
        <p:spPr>
          <a:xfrm>
            <a:off x="4291584" y="2011680"/>
            <a:ext cx="1734312" cy="1120140"/>
          </a:xfrm>
          <a:prstGeom prst="roundRect">
            <a:avLst>
              <a:gd name="adj" fmla="val 9796"/>
            </a:avLst>
          </a:prstGeom>
          <a:solidFill>
            <a:srgbClr val="FFFFFF"/>
          </a:solidFill>
          <a:ln w="9525">
            <a:solidFill>
              <a:srgbClr val="D0D0D5"/>
            </a:solidFill>
            <a:prstDash val="solid"/>
          </a:ln>
        </p:spPr>
      </p:sp>
      <p:pic>
        <p:nvPicPr>
          <p:cNvPr id="14" name="Image 3" descr="/private/tmp/claude-501/-Users-jufri-mediarilis/127cf599-9c82-4c1a-8fe4-ef292c16662c/scratchpad/client_logos/antam.png">    </p:cNvPr>
          <p:cNvPicPr>
            <a:picLocks noChangeAspect="1"/>
          </p:cNvPicPr>
          <p:nvPr/>
        </p:nvPicPr>
        <p:blipFill>
          <a:blip r:embed="rId4"/>
          <a:srcRect l="0" r="0" t="0" b="0"/>
          <a:stretch/>
        </p:blipFill>
        <p:spPr>
          <a:xfrm>
            <a:off x="4428744" y="2103120"/>
            <a:ext cx="1459992" cy="708660"/>
          </a:xfrm>
          <a:prstGeom prst="rect">
            <a:avLst/>
          </a:prstGeom>
        </p:spPr>
      </p:pic>
      <p:sp>
        <p:nvSpPr>
          <p:cNvPr id="15" name="Text 9"/>
          <p:cNvSpPr/>
          <p:nvPr/>
        </p:nvSpPr>
        <p:spPr>
          <a:xfrm>
            <a:off x="4383024" y="2839212"/>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BUMN Mining</a:t>
            </a:r>
            <a:endParaRPr lang="en-US" sz="800" dirty="0"/>
          </a:p>
        </p:txBody>
      </p:sp>
      <p:sp>
        <p:nvSpPr>
          <p:cNvPr id="16" name="Shape 10"/>
          <p:cNvSpPr/>
          <p:nvPr/>
        </p:nvSpPr>
        <p:spPr>
          <a:xfrm>
            <a:off x="6163056" y="2011680"/>
            <a:ext cx="1734312" cy="1120140"/>
          </a:xfrm>
          <a:prstGeom prst="roundRect">
            <a:avLst>
              <a:gd name="adj" fmla="val 9796"/>
            </a:avLst>
          </a:prstGeom>
          <a:solidFill>
            <a:srgbClr val="FFFFFF"/>
          </a:solidFill>
          <a:ln w="9525">
            <a:solidFill>
              <a:srgbClr val="D0D0D5"/>
            </a:solidFill>
            <a:prstDash val="solid"/>
          </a:ln>
        </p:spPr>
      </p:sp>
      <p:pic>
        <p:nvPicPr>
          <p:cNvPr id="17" name="Image 4" descr="/private/tmp/claude-501/-Users-jufri-mediarilis/127cf599-9c82-4c1a-8fe4-ef292c16662c/scratchpad/client_logos/brantas.jpg">    </p:cNvPr>
          <p:cNvPicPr>
            <a:picLocks noChangeAspect="1"/>
          </p:cNvPicPr>
          <p:nvPr/>
        </p:nvPicPr>
        <p:blipFill>
          <a:blip r:embed="rId5"/>
          <a:srcRect l="0" r="0" t="0" b="0"/>
          <a:stretch/>
        </p:blipFill>
        <p:spPr>
          <a:xfrm>
            <a:off x="6300216" y="2103120"/>
            <a:ext cx="1459992" cy="708660"/>
          </a:xfrm>
          <a:prstGeom prst="rect">
            <a:avLst/>
          </a:prstGeom>
        </p:spPr>
      </p:pic>
      <p:sp>
        <p:nvSpPr>
          <p:cNvPr id="18" name="Text 11"/>
          <p:cNvSpPr/>
          <p:nvPr/>
        </p:nvSpPr>
        <p:spPr>
          <a:xfrm>
            <a:off x="6254496" y="2839212"/>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BUMN Konstruksi</a:t>
            </a:r>
            <a:endParaRPr lang="en-US" sz="800" dirty="0"/>
          </a:p>
        </p:txBody>
      </p:sp>
      <p:sp>
        <p:nvSpPr>
          <p:cNvPr id="19" name="Shape 12"/>
          <p:cNvSpPr/>
          <p:nvPr/>
        </p:nvSpPr>
        <p:spPr>
          <a:xfrm>
            <a:off x="8034528" y="2011680"/>
            <a:ext cx="1734312" cy="1120140"/>
          </a:xfrm>
          <a:prstGeom prst="roundRect">
            <a:avLst>
              <a:gd name="adj" fmla="val 9796"/>
            </a:avLst>
          </a:prstGeom>
          <a:solidFill>
            <a:srgbClr val="FFFFFF"/>
          </a:solidFill>
          <a:ln w="9525">
            <a:solidFill>
              <a:srgbClr val="D0D0D5"/>
            </a:solidFill>
            <a:prstDash val="solid"/>
          </a:ln>
        </p:spPr>
      </p:sp>
      <p:sp>
        <p:nvSpPr>
          <p:cNvPr id="20" name="Text 13"/>
          <p:cNvSpPr/>
          <p:nvPr/>
        </p:nvSpPr>
        <p:spPr>
          <a:xfrm>
            <a:off x="8125968" y="2240280"/>
            <a:ext cx="1551432" cy="457200"/>
          </a:xfrm>
          <a:prstGeom prst="rect">
            <a:avLst/>
          </a:prstGeom>
          <a:noFill/>
          <a:ln/>
        </p:spPr>
        <p:txBody>
          <a:bodyPr wrap="square" lIns="0" tIns="0" rIns="0" bIns="0" rtlCol="0" anchor="ctr"/>
          <a:lstStyle/>
          <a:p>
            <a:pPr algn="ctr" indent="0" marL="0">
              <a:buNone/>
            </a:pPr>
            <a:r>
              <a:rPr lang="en-US" sz="1300" b="1" spc="-20" kern="0" dirty="0">
                <a:solidFill>
                  <a:srgbClr val="1A1D26"/>
                </a:solidFill>
                <a:latin typeface="Calibri" pitchFamily="34" charset="0"/>
                <a:ea typeface="Calibri" pitchFamily="34" charset="-122"/>
                <a:cs typeface="Calibri" pitchFamily="34" charset="-120"/>
              </a:rPr>
              <a:t>IBC</a:t>
            </a:r>
            <a:endParaRPr lang="en-US" sz="1300" dirty="0"/>
          </a:p>
        </p:txBody>
      </p:sp>
      <p:sp>
        <p:nvSpPr>
          <p:cNvPr id="21" name="Text 14"/>
          <p:cNvSpPr/>
          <p:nvPr/>
        </p:nvSpPr>
        <p:spPr>
          <a:xfrm>
            <a:off x="8125968" y="2766060"/>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BUMN Baterai</a:t>
            </a:r>
            <a:endParaRPr lang="en-US" sz="800" dirty="0"/>
          </a:p>
        </p:txBody>
      </p:sp>
      <p:sp>
        <p:nvSpPr>
          <p:cNvPr id="22" name="Shape 15"/>
          <p:cNvSpPr/>
          <p:nvPr/>
        </p:nvSpPr>
        <p:spPr>
          <a:xfrm>
            <a:off x="9906000" y="2011680"/>
            <a:ext cx="1734312" cy="1120140"/>
          </a:xfrm>
          <a:prstGeom prst="roundRect">
            <a:avLst>
              <a:gd name="adj" fmla="val 9796"/>
            </a:avLst>
          </a:prstGeom>
          <a:solidFill>
            <a:srgbClr val="FFFFFF"/>
          </a:solidFill>
          <a:ln w="9525">
            <a:solidFill>
              <a:srgbClr val="D0D0D5"/>
            </a:solidFill>
            <a:prstDash val="solid"/>
          </a:ln>
        </p:spPr>
      </p:sp>
      <p:sp>
        <p:nvSpPr>
          <p:cNvPr id="23" name="Text 16"/>
          <p:cNvSpPr/>
          <p:nvPr/>
        </p:nvSpPr>
        <p:spPr>
          <a:xfrm>
            <a:off x="9997440" y="2240280"/>
            <a:ext cx="1551432" cy="457200"/>
          </a:xfrm>
          <a:prstGeom prst="rect">
            <a:avLst/>
          </a:prstGeom>
          <a:noFill/>
          <a:ln/>
        </p:spPr>
        <p:txBody>
          <a:bodyPr wrap="square" lIns="0" tIns="0" rIns="0" bIns="0" rtlCol="0" anchor="ctr"/>
          <a:lstStyle/>
          <a:p>
            <a:pPr algn="ctr" indent="0" marL="0">
              <a:buNone/>
            </a:pPr>
            <a:r>
              <a:rPr lang="en-US" sz="1300" b="1" spc="-20" kern="0" dirty="0">
                <a:solidFill>
                  <a:srgbClr val="1A1D26"/>
                </a:solidFill>
                <a:latin typeface="Calibri" pitchFamily="34" charset="0"/>
                <a:ea typeface="Calibri" pitchFamily="34" charset="-122"/>
                <a:cs typeface="Calibri" pitchFamily="34" charset="-120"/>
              </a:rPr>
              <a:t>TPaylater</a:t>
            </a:r>
            <a:endParaRPr lang="en-US" sz="1300" dirty="0"/>
          </a:p>
        </p:txBody>
      </p:sp>
      <p:sp>
        <p:nvSpPr>
          <p:cNvPr id="24" name="Text 17"/>
          <p:cNvSpPr/>
          <p:nvPr/>
        </p:nvSpPr>
        <p:spPr>
          <a:xfrm>
            <a:off x="9997440" y="2766060"/>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Fintech</a:t>
            </a:r>
            <a:endParaRPr lang="en-US" sz="800" dirty="0"/>
          </a:p>
        </p:txBody>
      </p:sp>
      <p:sp>
        <p:nvSpPr>
          <p:cNvPr id="25" name="Shape 18"/>
          <p:cNvSpPr/>
          <p:nvPr/>
        </p:nvSpPr>
        <p:spPr>
          <a:xfrm>
            <a:off x="548640" y="3268980"/>
            <a:ext cx="1734312" cy="1120140"/>
          </a:xfrm>
          <a:prstGeom prst="roundRect">
            <a:avLst>
              <a:gd name="adj" fmla="val 9796"/>
            </a:avLst>
          </a:prstGeom>
          <a:solidFill>
            <a:srgbClr val="FFFFFF"/>
          </a:solidFill>
          <a:ln w="9525">
            <a:solidFill>
              <a:srgbClr val="D0D0D5"/>
            </a:solidFill>
            <a:prstDash val="solid"/>
          </a:ln>
        </p:spPr>
      </p:sp>
      <p:pic>
        <p:nvPicPr>
          <p:cNvPr id="26" name="Image 5" descr="/private/tmp/claude-501/-Users-jufri-mediarilis/127cf599-9c82-4c1a-8fe4-ef292c16662c/scratchpad/client_logos/danone.png">    </p:cNvPr>
          <p:cNvPicPr>
            <a:picLocks noChangeAspect="1"/>
          </p:cNvPicPr>
          <p:nvPr/>
        </p:nvPicPr>
        <p:blipFill>
          <a:blip r:embed="rId6"/>
          <a:srcRect l="0" r="0" t="0" b="0"/>
          <a:stretch/>
        </p:blipFill>
        <p:spPr>
          <a:xfrm>
            <a:off x="685800" y="3360420"/>
            <a:ext cx="1459992" cy="708660"/>
          </a:xfrm>
          <a:prstGeom prst="rect">
            <a:avLst/>
          </a:prstGeom>
        </p:spPr>
      </p:pic>
      <p:sp>
        <p:nvSpPr>
          <p:cNvPr id="27" name="Text 19"/>
          <p:cNvSpPr/>
          <p:nvPr/>
        </p:nvSpPr>
        <p:spPr>
          <a:xfrm>
            <a:off x="640080" y="4096512"/>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FMCG Global</a:t>
            </a:r>
            <a:endParaRPr lang="en-US" sz="800" dirty="0"/>
          </a:p>
        </p:txBody>
      </p:sp>
      <p:sp>
        <p:nvSpPr>
          <p:cNvPr id="28" name="Shape 20"/>
          <p:cNvSpPr/>
          <p:nvPr/>
        </p:nvSpPr>
        <p:spPr>
          <a:xfrm>
            <a:off x="2420112" y="3268980"/>
            <a:ext cx="1734312" cy="1120140"/>
          </a:xfrm>
          <a:prstGeom prst="roundRect">
            <a:avLst>
              <a:gd name="adj" fmla="val 9796"/>
            </a:avLst>
          </a:prstGeom>
          <a:solidFill>
            <a:srgbClr val="FFFFFF"/>
          </a:solidFill>
          <a:ln w="9525">
            <a:solidFill>
              <a:srgbClr val="D0D0D5"/>
            </a:solidFill>
            <a:prstDash val="solid"/>
          </a:ln>
        </p:spPr>
      </p:sp>
      <p:sp>
        <p:nvSpPr>
          <p:cNvPr id="29" name="Text 21"/>
          <p:cNvSpPr/>
          <p:nvPr/>
        </p:nvSpPr>
        <p:spPr>
          <a:xfrm>
            <a:off x="2511552" y="3497580"/>
            <a:ext cx="1551432" cy="457200"/>
          </a:xfrm>
          <a:prstGeom prst="rect">
            <a:avLst/>
          </a:prstGeom>
          <a:noFill/>
          <a:ln/>
        </p:spPr>
        <p:txBody>
          <a:bodyPr wrap="square" lIns="0" tIns="0" rIns="0" bIns="0" rtlCol="0" anchor="ctr"/>
          <a:lstStyle/>
          <a:p>
            <a:pPr algn="ctr" indent="0" marL="0">
              <a:buNone/>
            </a:pPr>
            <a:r>
              <a:rPr lang="en-US" sz="1300" b="1" spc="-20" kern="0" dirty="0">
                <a:solidFill>
                  <a:srgbClr val="1A1D26"/>
                </a:solidFill>
                <a:latin typeface="Calibri" pitchFamily="34" charset="0"/>
                <a:ea typeface="Calibri" pitchFamily="34" charset="-122"/>
                <a:cs typeface="Calibri" pitchFamily="34" charset="-120"/>
              </a:rPr>
              <a:t>BakingWorld</a:t>
            </a:r>
            <a:endParaRPr lang="en-US" sz="1300" dirty="0"/>
          </a:p>
        </p:txBody>
      </p:sp>
      <p:sp>
        <p:nvSpPr>
          <p:cNvPr id="30" name="Text 22"/>
          <p:cNvSpPr/>
          <p:nvPr/>
        </p:nvSpPr>
        <p:spPr>
          <a:xfrm>
            <a:off x="2511552" y="4023360"/>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Kuliner</a:t>
            </a:r>
            <a:endParaRPr lang="en-US" sz="800" dirty="0"/>
          </a:p>
        </p:txBody>
      </p:sp>
      <p:sp>
        <p:nvSpPr>
          <p:cNvPr id="31" name="Shape 23"/>
          <p:cNvSpPr/>
          <p:nvPr/>
        </p:nvSpPr>
        <p:spPr>
          <a:xfrm>
            <a:off x="4291584" y="3268980"/>
            <a:ext cx="1734312" cy="1120140"/>
          </a:xfrm>
          <a:prstGeom prst="roundRect">
            <a:avLst>
              <a:gd name="adj" fmla="val 9796"/>
            </a:avLst>
          </a:prstGeom>
          <a:solidFill>
            <a:srgbClr val="FFFFFF"/>
          </a:solidFill>
          <a:ln w="9525">
            <a:solidFill>
              <a:srgbClr val="D0D0D5"/>
            </a:solidFill>
            <a:prstDash val="solid"/>
          </a:ln>
        </p:spPr>
      </p:sp>
      <p:pic>
        <p:nvPicPr>
          <p:cNvPr id="32" name="Image 6" descr="/private/tmp/claude-501/-Users-jufri-mediarilis/127cf599-9c82-4c1a-8fe4-ef292c16662c/scratchpad/client_logos/jordan.png">    </p:cNvPr>
          <p:cNvPicPr>
            <a:picLocks noChangeAspect="1"/>
          </p:cNvPicPr>
          <p:nvPr/>
        </p:nvPicPr>
        <p:blipFill>
          <a:blip r:embed="rId7"/>
          <a:srcRect l="0" r="0" t="0" b="0"/>
          <a:stretch/>
        </p:blipFill>
        <p:spPr>
          <a:xfrm>
            <a:off x="4428744" y="3360420"/>
            <a:ext cx="1459992" cy="708660"/>
          </a:xfrm>
          <a:prstGeom prst="rect">
            <a:avLst/>
          </a:prstGeom>
        </p:spPr>
      </p:pic>
      <p:sp>
        <p:nvSpPr>
          <p:cNvPr id="33" name="Text 24"/>
          <p:cNvSpPr/>
          <p:nvPr/>
        </p:nvSpPr>
        <p:spPr>
          <a:xfrm>
            <a:off x="4383024" y="4096512"/>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Retail Global</a:t>
            </a:r>
            <a:endParaRPr lang="en-US" sz="800" dirty="0"/>
          </a:p>
        </p:txBody>
      </p:sp>
      <p:sp>
        <p:nvSpPr>
          <p:cNvPr id="34" name="Shape 25"/>
          <p:cNvSpPr/>
          <p:nvPr/>
        </p:nvSpPr>
        <p:spPr>
          <a:xfrm>
            <a:off x="6163056" y="3268980"/>
            <a:ext cx="1734312" cy="1120140"/>
          </a:xfrm>
          <a:prstGeom prst="roundRect">
            <a:avLst>
              <a:gd name="adj" fmla="val 9796"/>
            </a:avLst>
          </a:prstGeom>
          <a:solidFill>
            <a:srgbClr val="FFFFFF"/>
          </a:solidFill>
          <a:ln w="9525">
            <a:solidFill>
              <a:srgbClr val="D0D0D5"/>
            </a:solidFill>
            <a:prstDash val="solid"/>
          </a:ln>
        </p:spPr>
      </p:sp>
      <p:sp>
        <p:nvSpPr>
          <p:cNvPr id="35" name="Text 26"/>
          <p:cNvSpPr/>
          <p:nvPr/>
        </p:nvSpPr>
        <p:spPr>
          <a:xfrm>
            <a:off x="6254496" y="3497580"/>
            <a:ext cx="1551432" cy="457200"/>
          </a:xfrm>
          <a:prstGeom prst="rect">
            <a:avLst/>
          </a:prstGeom>
          <a:noFill/>
          <a:ln/>
        </p:spPr>
        <p:txBody>
          <a:bodyPr wrap="square" lIns="0" tIns="0" rIns="0" bIns="0" rtlCol="0" anchor="ctr"/>
          <a:lstStyle/>
          <a:p>
            <a:pPr algn="ctr" indent="0" marL="0">
              <a:buNone/>
            </a:pPr>
            <a:r>
              <a:rPr lang="en-US" sz="1300" b="1" spc="-20" kern="0" dirty="0">
                <a:solidFill>
                  <a:srgbClr val="1A1D26"/>
                </a:solidFill>
                <a:latin typeface="Calibri" pitchFamily="34" charset="0"/>
                <a:ea typeface="Calibri" pitchFamily="34" charset="-122"/>
                <a:cs typeface="Calibri" pitchFamily="34" charset="-120"/>
              </a:rPr>
              <a:t>GoKomodo</a:t>
            </a:r>
            <a:endParaRPr lang="en-US" sz="1300" dirty="0"/>
          </a:p>
        </p:txBody>
      </p:sp>
      <p:sp>
        <p:nvSpPr>
          <p:cNvPr id="36" name="Text 27"/>
          <p:cNvSpPr/>
          <p:nvPr/>
        </p:nvSpPr>
        <p:spPr>
          <a:xfrm>
            <a:off x="6254496" y="4023360"/>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Properti</a:t>
            </a:r>
            <a:endParaRPr lang="en-US" sz="800" dirty="0"/>
          </a:p>
        </p:txBody>
      </p:sp>
      <p:sp>
        <p:nvSpPr>
          <p:cNvPr id="37" name="Shape 28"/>
          <p:cNvSpPr/>
          <p:nvPr/>
        </p:nvSpPr>
        <p:spPr>
          <a:xfrm>
            <a:off x="8034528" y="3268980"/>
            <a:ext cx="1734312" cy="1120140"/>
          </a:xfrm>
          <a:prstGeom prst="roundRect">
            <a:avLst>
              <a:gd name="adj" fmla="val 9796"/>
            </a:avLst>
          </a:prstGeom>
          <a:solidFill>
            <a:srgbClr val="FFFFFF"/>
          </a:solidFill>
          <a:ln w="9525">
            <a:solidFill>
              <a:srgbClr val="D0D0D5"/>
            </a:solidFill>
            <a:prstDash val="solid"/>
          </a:ln>
        </p:spPr>
      </p:sp>
      <p:sp>
        <p:nvSpPr>
          <p:cNvPr id="38" name="Text 29"/>
          <p:cNvSpPr/>
          <p:nvPr/>
        </p:nvSpPr>
        <p:spPr>
          <a:xfrm>
            <a:off x="8125968" y="3497580"/>
            <a:ext cx="1551432" cy="457200"/>
          </a:xfrm>
          <a:prstGeom prst="rect">
            <a:avLst/>
          </a:prstGeom>
          <a:noFill/>
          <a:ln/>
        </p:spPr>
        <p:txBody>
          <a:bodyPr wrap="square" lIns="0" tIns="0" rIns="0" bIns="0" rtlCol="0" anchor="ctr"/>
          <a:lstStyle/>
          <a:p>
            <a:pPr algn="ctr" indent="0" marL="0">
              <a:buNone/>
            </a:pPr>
            <a:r>
              <a:rPr lang="en-US" sz="1300" b="1" spc="-20" kern="0" dirty="0">
                <a:solidFill>
                  <a:srgbClr val="1A1D26"/>
                </a:solidFill>
                <a:latin typeface="Calibri" pitchFamily="34" charset="0"/>
                <a:ea typeface="Calibri" pitchFamily="34" charset="-122"/>
                <a:cs typeface="Calibri" pitchFamily="34" charset="-120"/>
              </a:rPr>
              <a:t>Granada Riverside</a:t>
            </a:r>
            <a:endParaRPr lang="en-US" sz="1300" dirty="0"/>
          </a:p>
        </p:txBody>
      </p:sp>
      <p:sp>
        <p:nvSpPr>
          <p:cNvPr id="39" name="Text 30"/>
          <p:cNvSpPr/>
          <p:nvPr/>
        </p:nvSpPr>
        <p:spPr>
          <a:xfrm>
            <a:off x="8125968" y="4023360"/>
            <a:ext cx="1551432" cy="228600"/>
          </a:xfrm>
          <a:prstGeom prst="rect">
            <a:avLst/>
          </a:prstGeom>
          <a:noFill/>
          <a:ln/>
        </p:spPr>
        <p:txBody>
          <a:bodyPr wrap="square" lIns="0" tIns="0" rIns="0" bIns="0" rtlCol="0" anchor="ctr"/>
          <a:lstStyle/>
          <a:p>
            <a:pPr algn="ctr" indent="0" marL="0">
              <a:buNone/>
            </a:pPr>
            <a:r>
              <a:rPr lang="en-US" sz="800" spc="200" kern="0" dirty="0">
                <a:solidFill>
                  <a:srgbClr val="6B7280"/>
                </a:solidFill>
                <a:latin typeface="Calibri" pitchFamily="34" charset="0"/>
                <a:ea typeface="Calibri" pitchFamily="34" charset="-122"/>
                <a:cs typeface="Calibri" pitchFamily="34" charset="-120"/>
              </a:rPr>
              <a:t>Hospitality</a:t>
            </a:r>
            <a:endParaRPr lang="en-US" sz="800" dirty="0"/>
          </a:p>
        </p:txBody>
      </p:sp>
      <p:sp>
        <p:nvSpPr>
          <p:cNvPr id="40" name="Shape 31"/>
          <p:cNvSpPr/>
          <p:nvPr/>
        </p:nvSpPr>
        <p:spPr>
          <a:xfrm>
            <a:off x="9906000" y="3268980"/>
            <a:ext cx="1734312" cy="1120140"/>
          </a:xfrm>
          <a:prstGeom prst="roundRect">
            <a:avLst>
              <a:gd name="adj" fmla="val 9796"/>
            </a:avLst>
          </a:prstGeom>
          <a:solidFill>
            <a:srgbClr val="12141A"/>
          </a:solidFill>
          <a:ln w="9525">
            <a:solidFill>
              <a:srgbClr val="2A2D38"/>
            </a:solidFill>
            <a:prstDash val="solid"/>
          </a:ln>
        </p:spPr>
      </p:sp>
      <p:pic>
        <p:nvPicPr>
          <p:cNvPr id="41" name="Image 7" descr="/private/tmp/claude-501/-Users-jufri-mediarilis/127cf599-9c82-4c1a-8fe4-ef292c16662c/scratchpad/client_logos/qarrar.png">    </p:cNvPr>
          <p:cNvPicPr>
            <a:picLocks noChangeAspect="1"/>
          </p:cNvPicPr>
          <p:nvPr/>
        </p:nvPicPr>
        <p:blipFill>
          <a:blip r:embed="rId8"/>
          <a:srcRect l="0" r="0" t="0" b="0"/>
          <a:stretch/>
        </p:blipFill>
        <p:spPr>
          <a:xfrm>
            <a:off x="10043160" y="3360420"/>
            <a:ext cx="1459992" cy="708660"/>
          </a:xfrm>
          <a:prstGeom prst="rect">
            <a:avLst/>
          </a:prstGeom>
        </p:spPr>
      </p:pic>
      <p:sp>
        <p:nvSpPr>
          <p:cNvPr id="42" name="Text 32"/>
          <p:cNvSpPr/>
          <p:nvPr/>
        </p:nvSpPr>
        <p:spPr>
          <a:xfrm>
            <a:off x="9997440" y="4096512"/>
            <a:ext cx="1551432" cy="228600"/>
          </a:xfrm>
          <a:prstGeom prst="rect">
            <a:avLst/>
          </a:prstGeom>
          <a:noFill/>
          <a:ln/>
        </p:spPr>
        <p:txBody>
          <a:bodyPr wrap="square" lIns="0" tIns="0" rIns="0" bIns="0" rtlCol="0" anchor="ctr"/>
          <a:lstStyle/>
          <a:p>
            <a:pPr algn="ctr" indent="0" marL="0">
              <a:buNone/>
            </a:pPr>
            <a:r>
              <a:rPr lang="en-US" sz="800" spc="200" kern="0" dirty="0">
                <a:solidFill>
                  <a:srgbClr val="A8ADBD"/>
                </a:solidFill>
                <a:latin typeface="Calibri" pitchFamily="34" charset="0"/>
                <a:ea typeface="Calibri" pitchFamily="34" charset="-122"/>
                <a:cs typeface="Calibri" pitchFamily="34" charset="-120"/>
              </a:rPr>
              <a:t>Athlete PR</a:t>
            </a:r>
            <a:endParaRPr lang="en-US" sz="800" dirty="0"/>
          </a:p>
        </p:txBody>
      </p:sp>
      <p:sp>
        <p:nvSpPr>
          <p:cNvPr id="43" name="Shape 33"/>
          <p:cNvSpPr/>
          <p:nvPr/>
        </p:nvSpPr>
        <p:spPr>
          <a:xfrm>
            <a:off x="548640" y="4572000"/>
            <a:ext cx="11091672" cy="1371600"/>
          </a:xfrm>
          <a:prstGeom prst="roundRect">
            <a:avLst>
              <a:gd name="adj" fmla="val 8000"/>
            </a:avLst>
          </a:prstGeom>
          <a:solidFill>
            <a:srgbClr val="12141A"/>
          </a:solidFill>
          <a:ln w="9525">
            <a:solidFill>
              <a:srgbClr val="2A2D38"/>
            </a:solidFill>
            <a:prstDash val="solid"/>
          </a:ln>
        </p:spPr>
      </p:sp>
      <p:sp>
        <p:nvSpPr>
          <p:cNvPr id="44" name="Text 34"/>
          <p:cNvSpPr/>
          <p:nvPr/>
        </p:nvSpPr>
        <p:spPr>
          <a:xfrm>
            <a:off x="777240" y="4754880"/>
            <a:ext cx="10515600" cy="274320"/>
          </a:xfrm>
          <a:prstGeom prst="rect">
            <a:avLst/>
          </a:prstGeom>
          <a:noFill/>
          <a:ln/>
        </p:spPr>
        <p:txBody>
          <a:bodyPr wrap="square" lIns="0" tIns="0" rIns="0" bIns="0" rtlCol="0" anchor="t"/>
          <a:lstStyle/>
          <a:p>
            <a:pPr indent="0" marL="0">
              <a:buNone/>
            </a:pPr>
            <a:r>
              <a:rPr lang="en-US" sz="900" b="1" spc="300" kern="0" dirty="0">
                <a:solidFill>
                  <a:srgbClr val="FF5B2E"/>
                </a:solidFill>
                <a:latin typeface="Calibri" pitchFamily="34" charset="0"/>
                <a:ea typeface="Calibri" pitchFamily="34" charset="-122"/>
                <a:cs typeface="Calibri" pitchFamily="34" charset="-120"/>
              </a:rPr>
              <a:t>INDUSTRI YANG KAMI LAYANI</a:t>
            </a:r>
            <a:endParaRPr lang="en-US" sz="900" dirty="0"/>
          </a:p>
        </p:txBody>
      </p:sp>
      <p:sp>
        <p:nvSpPr>
          <p:cNvPr id="45" name="Shape 35"/>
          <p:cNvSpPr/>
          <p:nvPr/>
        </p:nvSpPr>
        <p:spPr>
          <a:xfrm>
            <a:off x="777240" y="5120640"/>
            <a:ext cx="1760220" cy="292608"/>
          </a:xfrm>
          <a:prstGeom prst="roundRect">
            <a:avLst>
              <a:gd name="adj" fmla="val 37500"/>
            </a:avLst>
          </a:prstGeom>
          <a:solidFill>
            <a:srgbClr val="1A1D26"/>
          </a:solidFill>
          <a:ln w="9525">
            <a:solidFill>
              <a:srgbClr val="2A2D38"/>
            </a:solidFill>
            <a:prstDash val="solid"/>
          </a:ln>
        </p:spPr>
      </p:sp>
      <p:sp>
        <p:nvSpPr>
          <p:cNvPr id="46" name="Text 36"/>
          <p:cNvSpPr/>
          <p:nvPr/>
        </p:nvSpPr>
        <p:spPr>
          <a:xfrm>
            <a:off x="777240" y="5120640"/>
            <a:ext cx="176022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Banking &amp; Finansial</a:t>
            </a:r>
            <a:endParaRPr lang="en-US" sz="900" dirty="0"/>
          </a:p>
        </p:txBody>
      </p:sp>
      <p:sp>
        <p:nvSpPr>
          <p:cNvPr id="47" name="Shape 37"/>
          <p:cNvSpPr/>
          <p:nvPr/>
        </p:nvSpPr>
        <p:spPr>
          <a:xfrm>
            <a:off x="2628900" y="5120640"/>
            <a:ext cx="1554480" cy="292608"/>
          </a:xfrm>
          <a:prstGeom prst="roundRect">
            <a:avLst>
              <a:gd name="adj" fmla="val 37500"/>
            </a:avLst>
          </a:prstGeom>
          <a:solidFill>
            <a:srgbClr val="1A1D26"/>
          </a:solidFill>
          <a:ln w="9525">
            <a:solidFill>
              <a:srgbClr val="2A2D38"/>
            </a:solidFill>
            <a:prstDash val="solid"/>
          </a:ln>
        </p:spPr>
      </p:sp>
      <p:sp>
        <p:nvSpPr>
          <p:cNvPr id="48" name="Text 38"/>
          <p:cNvSpPr/>
          <p:nvPr/>
        </p:nvSpPr>
        <p:spPr>
          <a:xfrm>
            <a:off x="2628900" y="5120640"/>
            <a:ext cx="155448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Corporate / BUMN</a:t>
            </a:r>
            <a:endParaRPr lang="en-US" sz="900" dirty="0"/>
          </a:p>
        </p:txBody>
      </p:sp>
      <p:sp>
        <p:nvSpPr>
          <p:cNvPr id="49" name="Shape 39"/>
          <p:cNvSpPr/>
          <p:nvPr/>
        </p:nvSpPr>
        <p:spPr>
          <a:xfrm>
            <a:off x="4274820" y="5120640"/>
            <a:ext cx="1348740" cy="292608"/>
          </a:xfrm>
          <a:prstGeom prst="roundRect">
            <a:avLst>
              <a:gd name="adj" fmla="val 37500"/>
            </a:avLst>
          </a:prstGeom>
          <a:solidFill>
            <a:srgbClr val="1A1D26"/>
          </a:solidFill>
          <a:ln w="9525">
            <a:solidFill>
              <a:srgbClr val="2A2D38"/>
            </a:solidFill>
            <a:prstDash val="solid"/>
          </a:ln>
        </p:spPr>
      </p:sp>
      <p:sp>
        <p:nvSpPr>
          <p:cNvPr id="50" name="Text 40"/>
          <p:cNvSpPr/>
          <p:nvPr/>
        </p:nvSpPr>
        <p:spPr>
          <a:xfrm>
            <a:off x="4274820" y="5120640"/>
            <a:ext cx="134874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Fintech &amp; P2P</a:t>
            </a:r>
            <a:endParaRPr lang="en-US" sz="900" dirty="0"/>
          </a:p>
        </p:txBody>
      </p:sp>
      <p:sp>
        <p:nvSpPr>
          <p:cNvPr id="51" name="Shape 41"/>
          <p:cNvSpPr/>
          <p:nvPr/>
        </p:nvSpPr>
        <p:spPr>
          <a:xfrm>
            <a:off x="5715000" y="5120640"/>
            <a:ext cx="1760220" cy="292608"/>
          </a:xfrm>
          <a:prstGeom prst="roundRect">
            <a:avLst>
              <a:gd name="adj" fmla="val 37500"/>
            </a:avLst>
          </a:prstGeom>
          <a:solidFill>
            <a:srgbClr val="1A1D26"/>
          </a:solidFill>
          <a:ln w="9525">
            <a:solidFill>
              <a:srgbClr val="2A2D38"/>
            </a:solidFill>
            <a:prstDash val="solid"/>
          </a:ln>
        </p:spPr>
      </p:sp>
      <p:sp>
        <p:nvSpPr>
          <p:cNvPr id="52" name="Text 42"/>
          <p:cNvSpPr/>
          <p:nvPr/>
        </p:nvSpPr>
        <p:spPr>
          <a:xfrm>
            <a:off x="5715000" y="5120640"/>
            <a:ext cx="176022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Manufaktur &amp; Energi</a:t>
            </a:r>
            <a:endParaRPr lang="en-US" sz="900" dirty="0"/>
          </a:p>
        </p:txBody>
      </p:sp>
      <p:sp>
        <p:nvSpPr>
          <p:cNvPr id="53" name="Shape 43"/>
          <p:cNvSpPr/>
          <p:nvPr/>
        </p:nvSpPr>
        <p:spPr>
          <a:xfrm>
            <a:off x="7566660" y="5120640"/>
            <a:ext cx="1280160" cy="292608"/>
          </a:xfrm>
          <a:prstGeom prst="roundRect">
            <a:avLst>
              <a:gd name="adj" fmla="val 37500"/>
            </a:avLst>
          </a:prstGeom>
          <a:solidFill>
            <a:srgbClr val="1A1D26"/>
          </a:solidFill>
          <a:ln w="9525">
            <a:solidFill>
              <a:srgbClr val="2A2D38"/>
            </a:solidFill>
            <a:prstDash val="solid"/>
          </a:ln>
        </p:spPr>
      </p:sp>
      <p:sp>
        <p:nvSpPr>
          <p:cNvPr id="54" name="Text 44"/>
          <p:cNvSpPr/>
          <p:nvPr/>
        </p:nvSpPr>
        <p:spPr>
          <a:xfrm>
            <a:off x="7566660" y="5120640"/>
            <a:ext cx="128016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FMCG &amp; Dairy</a:t>
            </a:r>
            <a:endParaRPr lang="en-US" sz="900" dirty="0"/>
          </a:p>
        </p:txBody>
      </p:sp>
      <p:sp>
        <p:nvSpPr>
          <p:cNvPr id="55" name="Shape 45"/>
          <p:cNvSpPr/>
          <p:nvPr/>
        </p:nvSpPr>
        <p:spPr>
          <a:xfrm>
            <a:off x="8938260" y="5120640"/>
            <a:ext cx="1554480" cy="292608"/>
          </a:xfrm>
          <a:prstGeom prst="roundRect">
            <a:avLst>
              <a:gd name="adj" fmla="val 37500"/>
            </a:avLst>
          </a:prstGeom>
          <a:solidFill>
            <a:srgbClr val="1A1D26"/>
          </a:solidFill>
          <a:ln w="9525">
            <a:solidFill>
              <a:srgbClr val="2A2D38"/>
            </a:solidFill>
            <a:prstDash val="solid"/>
          </a:ln>
        </p:spPr>
      </p:sp>
      <p:sp>
        <p:nvSpPr>
          <p:cNvPr id="56" name="Text 46"/>
          <p:cNvSpPr/>
          <p:nvPr/>
        </p:nvSpPr>
        <p:spPr>
          <a:xfrm>
            <a:off x="8938260" y="5120640"/>
            <a:ext cx="155448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Retail &amp; Fashion</a:t>
            </a:r>
            <a:endParaRPr lang="en-US" sz="900" dirty="0"/>
          </a:p>
        </p:txBody>
      </p:sp>
      <p:sp>
        <p:nvSpPr>
          <p:cNvPr id="57" name="Shape 47"/>
          <p:cNvSpPr/>
          <p:nvPr/>
        </p:nvSpPr>
        <p:spPr>
          <a:xfrm>
            <a:off x="777240" y="5486400"/>
            <a:ext cx="1965960" cy="292608"/>
          </a:xfrm>
          <a:prstGeom prst="roundRect">
            <a:avLst>
              <a:gd name="adj" fmla="val 37500"/>
            </a:avLst>
          </a:prstGeom>
          <a:solidFill>
            <a:srgbClr val="1A1D26"/>
          </a:solidFill>
          <a:ln w="9525">
            <a:solidFill>
              <a:srgbClr val="2A2D38"/>
            </a:solidFill>
            <a:prstDash val="solid"/>
          </a:ln>
        </p:spPr>
      </p:sp>
      <p:sp>
        <p:nvSpPr>
          <p:cNvPr id="58" name="Text 48"/>
          <p:cNvSpPr/>
          <p:nvPr/>
        </p:nvSpPr>
        <p:spPr>
          <a:xfrm>
            <a:off x="777240" y="5486400"/>
            <a:ext cx="196596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Properti &amp; Hospitality</a:t>
            </a:r>
            <a:endParaRPr lang="en-US" sz="900" dirty="0"/>
          </a:p>
        </p:txBody>
      </p:sp>
      <p:sp>
        <p:nvSpPr>
          <p:cNvPr id="59" name="Shape 49"/>
          <p:cNvSpPr/>
          <p:nvPr/>
        </p:nvSpPr>
        <p:spPr>
          <a:xfrm>
            <a:off x="2834640" y="5486400"/>
            <a:ext cx="1348740" cy="292608"/>
          </a:xfrm>
          <a:prstGeom prst="roundRect">
            <a:avLst>
              <a:gd name="adj" fmla="val 37500"/>
            </a:avLst>
          </a:prstGeom>
          <a:solidFill>
            <a:srgbClr val="1A1D26"/>
          </a:solidFill>
          <a:ln w="9525">
            <a:solidFill>
              <a:srgbClr val="2A2D38"/>
            </a:solidFill>
            <a:prstDash val="solid"/>
          </a:ln>
        </p:spPr>
      </p:sp>
      <p:sp>
        <p:nvSpPr>
          <p:cNvPr id="60" name="Text 50"/>
          <p:cNvSpPr/>
          <p:nvPr/>
        </p:nvSpPr>
        <p:spPr>
          <a:xfrm>
            <a:off x="2834640" y="5486400"/>
            <a:ext cx="134874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Kuliner &amp; F&amp;B</a:t>
            </a:r>
            <a:endParaRPr lang="en-US" sz="900" dirty="0"/>
          </a:p>
        </p:txBody>
      </p:sp>
      <p:sp>
        <p:nvSpPr>
          <p:cNvPr id="61" name="Shape 51"/>
          <p:cNvSpPr/>
          <p:nvPr/>
        </p:nvSpPr>
        <p:spPr>
          <a:xfrm>
            <a:off x="4274820" y="5486400"/>
            <a:ext cx="1554480" cy="292608"/>
          </a:xfrm>
          <a:prstGeom prst="roundRect">
            <a:avLst>
              <a:gd name="adj" fmla="val 37500"/>
            </a:avLst>
          </a:prstGeom>
          <a:solidFill>
            <a:srgbClr val="1A1D26"/>
          </a:solidFill>
          <a:ln w="9525">
            <a:solidFill>
              <a:srgbClr val="2A2D38"/>
            </a:solidFill>
            <a:prstDash val="solid"/>
          </a:ln>
        </p:spPr>
      </p:sp>
      <p:sp>
        <p:nvSpPr>
          <p:cNvPr id="62" name="Text 52"/>
          <p:cNvSpPr/>
          <p:nvPr/>
        </p:nvSpPr>
        <p:spPr>
          <a:xfrm>
            <a:off x="4274820" y="5486400"/>
            <a:ext cx="155448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Talent &amp; Athlete</a:t>
            </a:r>
            <a:endParaRPr lang="en-US" sz="900" dirty="0"/>
          </a:p>
        </p:txBody>
      </p:sp>
      <p:sp>
        <p:nvSpPr>
          <p:cNvPr id="63" name="Shape 53"/>
          <p:cNvSpPr/>
          <p:nvPr/>
        </p:nvSpPr>
        <p:spPr>
          <a:xfrm>
            <a:off x="5920740" y="5486400"/>
            <a:ext cx="1485900" cy="292608"/>
          </a:xfrm>
          <a:prstGeom prst="roundRect">
            <a:avLst>
              <a:gd name="adj" fmla="val 37500"/>
            </a:avLst>
          </a:prstGeom>
          <a:solidFill>
            <a:srgbClr val="1A1D26"/>
          </a:solidFill>
          <a:ln w="9525">
            <a:solidFill>
              <a:srgbClr val="2A2D38"/>
            </a:solidFill>
            <a:prstDash val="solid"/>
          </a:ln>
        </p:spPr>
      </p:sp>
      <p:sp>
        <p:nvSpPr>
          <p:cNvPr id="64" name="Text 54"/>
          <p:cNvSpPr/>
          <p:nvPr/>
        </p:nvSpPr>
        <p:spPr>
          <a:xfrm>
            <a:off x="5920740" y="5486400"/>
            <a:ext cx="148590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CSR &amp; Community</a:t>
            </a:r>
            <a:endParaRPr lang="en-US" sz="900" dirty="0"/>
          </a:p>
        </p:txBody>
      </p:sp>
      <p:sp>
        <p:nvSpPr>
          <p:cNvPr id="65" name="Shape 55"/>
          <p:cNvSpPr/>
          <p:nvPr/>
        </p:nvSpPr>
        <p:spPr>
          <a:xfrm>
            <a:off x="7498080" y="5486400"/>
            <a:ext cx="1760220" cy="292608"/>
          </a:xfrm>
          <a:prstGeom prst="roundRect">
            <a:avLst>
              <a:gd name="adj" fmla="val 37500"/>
            </a:avLst>
          </a:prstGeom>
          <a:solidFill>
            <a:srgbClr val="1A1D26"/>
          </a:solidFill>
          <a:ln w="9525">
            <a:solidFill>
              <a:srgbClr val="2A2D38"/>
            </a:solidFill>
            <a:prstDash val="solid"/>
          </a:ln>
        </p:spPr>
      </p:sp>
      <p:sp>
        <p:nvSpPr>
          <p:cNvPr id="66" name="Text 56"/>
          <p:cNvSpPr/>
          <p:nvPr/>
        </p:nvSpPr>
        <p:spPr>
          <a:xfrm>
            <a:off x="7498080" y="5486400"/>
            <a:ext cx="1760220" cy="292608"/>
          </a:xfrm>
          <a:prstGeom prst="rect">
            <a:avLst/>
          </a:prstGeom>
          <a:noFill/>
          <a:ln/>
        </p:spPr>
        <p:txBody>
          <a:bodyPr wrap="square" lIns="0" tIns="0" rIns="0" bIns="0" rtlCol="0" anchor="ctr"/>
          <a:lstStyle/>
          <a:p>
            <a:pPr algn="ctr" indent="0" marL="0">
              <a:buNone/>
            </a:pPr>
            <a:r>
              <a:rPr lang="en-US" sz="900" dirty="0">
                <a:solidFill>
                  <a:srgbClr val="A8ADBD"/>
                </a:solidFill>
                <a:latin typeface="Calibri" pitchFamily="34" charset="0"/>
                <a:ea typeface="Calibri" pitchFamily="34" charset="-122"/>
                <a:cs typeface="Calibri" pitchFamily="34" charset="-120"/>
              </a:rPr>
              <a:t>Pendidikan &amp; Publik</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16</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Shape 2"/>
          <p:cNvSpPr/>
          <p:nvPr/>
        </p:nvSpPr>
        <p:spPr>
          <a:xfrm>
            <a:off x="6400800" y="-2743200"/>
            <a:ext cx="10972800" cy="10972800"/>
          </a:xfrm>
          <a:prstGeom prst="ellipse">
            <a:avLst/>
          </a:prstGeom>
          <a:solidFill>
            <a:srgbClr val="FF5B2E">
              <a:alpha val="12000"/>
            </a:srgbClr>
          </a:solidFill>
          <a:ln w="12700">
            <a:solidFill>
              <a:srgbClr val="0A0B0F"/>
            </a:solidFill>
            <a:prstDash val="solid"/>
          </a:ln>
        </p:spPr>
      </p:sp>
      <p:sp>
        <p:nvSpPr>
          <p:cNvPr id="6" name="Text 3"/>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F5B2E"/>
                </a:solidFill>
                <a:latin typeface="Calibri" pitchFamily="34" charset="0"/>
                <a:ea typeface="Calibri" pitchFamily="34" charset="-122"/>
                <a:cs typeface="Calibri" pitchFamily="34" charset="-120"/>
              </a:rPr>
              <a:t>09  ·  KONTAK</a:t>
            </a:r>
            <a:endParaRPr lang="en-US" sz="900" dirty="0"/>
          </a:p>
        </p:txBody>
      </p:sp>
      <p:sp>
        <p:nvSpPr>
          <p:cNvPr id="7" name="Text 4"/>
          <p:cNvSpPr/>
          <p:nvPr/>
        </p:nvSpPr>
        <p:spPr>
          <a:xfrm>
            <a:off x="548640" y="1280160"/>
            <a:ext cx="7315200" cy="2286000"/>
          </a:xfrm>
          <a:prstGeom prst="rect">
            <a:avLst/>
          </a:prstGeom>
          <a:noFill/>
          <a:ln/>
        </p:spPr>
        <p:txBody>
          <a:bodyPr wrap="square" lIns="0" tIns="0" rIns="0" bIns="0" rtlCol="0" anchor="t"/>
          <a:lstStyle/>
          <a:p>
            <a:pPr indent="0" marL="0">
              <a:buNone/>
            </a:pPr>
            <a:r>
              <a:rPr lang="en-US" sz="6000" spc="-100" kern="0" dirty="0">
                <a:solidFill>
                  <a:srgbClr val="F5F5F7"/>
                </a:solidFill>
                <a:latin typeface="Calibri" pitchFamily="34" charset="0"/>
                <a:ea typeface="Calibri" pitchFamily="34" charset="-122"/>
                <a:cs typeface="Calibri" pitchFamily="34" charset="-120"/>
              </a:rPr>
              <a:t>Hubungi </a:t>
            </a:r>
            <a:pPr indent="0" marL="0">
              <a:buNone/>
            </a:pPr>
            <a:r>
              <a:rPr lang="en-US" sz="6000" i="1" spc="-100" kern="0" dirty="0">
                <a:solidFill>
                  <a:srgbClr val="FF5B2E"/>
                </a:solidFill>
                <a:latin typeface="Cambria" pitchFamily="34" charset="0"/>
                <a:ea typeface="Cambria" pitchFamily="34" charset="-122"/>
                <a:cs typeface="Cambria" pitchFamily="34" charset="-120"/>
              </a:rPr>
              <a:t>MediaRilis.</a:t>
            </a:r>
            <a:endParaRPr lang="en-US" sz="6000" dirty="0"/>
          </a:p>
        </p:txBody>
      </p:sp>
      <p:sp>
        <p:nvSpPr>
          <p:cNvPr id="8" name="Text 5"/>
          <p:cNvSpPr/>
          <p:nvPr/>
        </p:nvSpPr>
        <p:spPr>
          <a:xfrm>
            <a:off x="548640" y="3291840"/>
            <a:ext cx="6858000" cy="1280160"/>
          </a:xfrm>
          <a:prstGeom prst="rect">
            <a:avLst/>
          </a:prstGeom>
          <a:noFill/>
          <a:ln/>
        </p:spPr>
        <p:txBody>
          <a:bodyPr wrap="square" lIns="0" tIns="0" rIns="0" bIns="0" rtlCol="0" anchor="t"/>
          <a:lstStyle/>
          <a:p>
            <a:pPr indent="0" marL="0">
              <a:lnSpc>
                <a:spcPct val="150000"/>
              </a:lnSpc>
              <a:buNone/>
            </a:pPr>
            <a:r>
              <a:rPr lang="en-US" sz="1400" dirty="0">
                <a:solidFill>
                  <a:srgbClr val="A8ADBD"/>
                </a:solidFill>
                <a:latin typeface="Calibri" pitchFamily="34" charset="0"/>
                <a:ea typeface="Calibri" pitchFamily="34" charset="-122"/>
                <a:cs typeface="Calibri" pitchFamily="34" charset="-120"/>
              </a:rPr>
              <a:t>Untuk pertanyaan seputar layanan, kerja sama, atau permintaan proposal, silakan hubungi tim MediaRilis melalui kanal berikut.</a:t>
            </a:r>
            <a:endParaRPr lang="en-US" sz="1400" dirty="0"/>
          </a:p>
        </p:txBody>
      </p:sp>
      <p:sp>
        <p:nvSpPr>
          <p:cNvPr id="9" name="Text 6"/>
          <p:cNvSpPr/>
          <p:nvPr/>
        </p:nvSpPr>
        <p:spPr>
          <a:xfrm>
            <a:off x="548640" y="4937760"/>
            <a:ext cx="5486400" cy="914400"/>
          </a:xfrm>
          <a:prstGeom prst="rect">
            <a:avLst/>
          </a:prstGeom>
          <a:noFill/>
          <a:ln/>
        </p:spPr>
        <p:txBody>
          <a:bodyPr wrap="square" lIns="0" tIns="0" rIns="0" bIns="0" rtlCol="0" anchor="t"/>
          <a:lstStyle/>
          <a:p>
            <a:pPr indent="0" marL="0">
              <a:buNone/>
            </a:pPr>
            <a:r>
              <a:rPr lang="en-US" sz="4000" dirty="0">
                <a:solidFill>
                  <a:srgbClr val="F5F5F7"/>
                </a:solidFill>
                <a:latin typeface="Cambria" pitchFamily="34" charset="0"/>
                <a:ea typeface="Cambria" pitchFamily="34" charset="-122"/>
                <a:cs typeface="Cambria" pitchFamily="34" charset="-120"/>
              </a:rPr>
              <a:t>Terima kasih.</a:t>
            </a:r>
            <a:endParaRPr lang="en-US" sz="4000" dirty="0"/>
          </a:p>
        </p:txBody>
      </p:sp>
      <p:sp>
        <p:nvSpPr>
          <p:cNvPr id="10" name="Shape 7"/>
          <p:cNvSpPr/>
          <p:nvPr/>
        </p:nvSpPr>
        <p:spPr>
          <a:xfrm>
            <a:off x="7955280" y="1280160"/>
            <a:ext cx="3703320" cy="868680"/>
          </a:xfrm>
          <a:prstGeom prst="roundRect">
            <a:avLst>
              <a:gd name="adj" fmla="val 12632"/>
            </a:avLst>
          </a:prstGeom>
          <a:solidFill>
            <a:srgbClr val="12141A"/>
          </a:solidFill>
          <a:ln w="9525">
            <a:solidFill>
              <a:srgbClr val="2A2D38"/>
            </a:solidFill>
            <a:prstDash val="solid"/>
          </a:ln>
        </p:spPr>
      </p:sp>
      <p:sp>
        <p:nvSpPr>
          <p:cNvPr id="11" name="Text 8"/>
          <p:cNvSpPr/>
          <p:nvPr/>
        </p:nvSpPr>
        <p:spPr>
          <a:xfrm>
            <a:off x="8183880" y="1417320"/>
            <a:ext cx="3246120" cy="22860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WHATSAPP</a:t>
            </a:r>
            <a:endParaRPr lang="en-US" sz="800" dirty="0"/>
          </a:p>
        </p:txBody>
      </p:sp>
      <p:sp>
        <p:nvSpPr>
          <p:cNvPr id="12" name="Text 9"/>
          <p:cNvSpPr/>
          <p:nvPr/>
        </p:nvSpPr>
        <p:spPr>
          <a:xfrm>
            <a:off x="8183880" y="1691640"/>
            <a:ext cx="3246120" cy="365760"/>
          </a:xfrm>
          <a:prstGeom prst="rect">
            <a:avLst/>
          </a:prstGeom>
          <a:noFill/>
          <a:ln/>
        </p:spPr>
        <p:txBody>
          <a:bodyPr wrap="square" lIns="0" tIns="0" rIns="0" bIns="0" rtlCol="0" anchor="t"/>
          <a:lstStyle/>
          <a:p>
            <a:pPr indent="0" marL="0">
              <a:buNone/>
            </a:pPr>
            <a:r>
              <a:rPr lang="en-US" sz="1400" b="1" spc="-20" kern="0" dirty="0">
                <a:solidFill>
                  <a:srgbClr val="FF5B2E"/>
                </a:solidFill>
                <a:latin typeface="Calibri" pitchFamily="34" charset="0"/>
                <a:ea typeface="Calibri" pitchFamily="34" charset="-122"/>
                <a:cs typeface="Calibri" pitchFamily="34" charset="-120"/>
              </a:rPr>
              <a:t>+62 821-2352-1805</a:t>
            </a:r>
            <a:endParaRPr lang="en-US" sz="1400" dirty="0"/>
          </a:p>
        </p:txBody>
      </p:sp>
      <p:sp>
        <p:nvSpPr>
          <p:cNvPr id="13" name="Shape 10"/>
          <p:cNvSpPr/>
          <p:nvPr/>
        </p:nvSpPr>
        <p:spPr>
          <a:xfrm>
            <a:off x="7955280" y="2286000"/>
            <a:ext cx="3703320" cy="868680"/>
          </a:xfrm>
          <a:prstGeom prst="roundRect">
            <a:avLst>
              <a:gd name="adj" fmla="val 12632"/>
            </a:avLst>
          </a:prstGeom>
          <a:solidFill>
            <a:srgbClr val="12141A"/>
          </a:solidFill>
          <a:ln w="9525">
            <a:solidFill>
              <a:srgbClr val="2A2D38"/>
            </a:solidFill>
            <a:prstDash val="solid"/>
          </a:ln>
        </p:spPr>
      </p:sp>
      <p:sp>
        <p:nvSpPr>
          <p:cNvPr id="14" name="Text 11"/>
          <p:cNvSpPr/>
          <p:nvPr/>
        </p:nvSpPr>
        <p:spPr>
          <a:xfrm>
            <a:off x="8183880" y="2423160"/>
            <a:ext cx="3246120" cy="22860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EMAIL</a:t>
            </a:r>
            <a:endParaRPr lang="en-US" sz="800" dirty="0"/>
          </a:p>
        </p:txBody>
      </p:sp>
      <p:sp>
        <p:nvSpPr>
          <p:cNvPr id="15" name="Text 12"/>
          <p:cNvSpPr/>
          <p:nvPr/>
        </p:nvSpPr>
        <p:spPr>
          <a:xfrm>
            <a:off x="8183880" y="2697480"/>
            <a:ext cx="3246120" cy="365760"/>
          </a:xfrm>
          <a:prstGeom prst="rect">
            <a:avLst/>
          </a:prstGeom>
          <a:noFill/>
          <a:ln/>
        </p:spPr>
        <p:txBody>
          <a:bodyPr wrap="square" lIns="0" tIns="0" rIns="0" bIns="0" rtlCol="0" anchor="t"/>
          <a:lstStyle/>
          <a:p>
            <a:pPr indent="0" marL="0">
              <a:buNone/>
            </a:pPr>
            <a:r>
              <a:rPr lang="en-US" sz="1400" b="1" spc="-20" kern="0" dirty="0">
                <a:solidFill>
                  <a:srgbClr val="F5F5F7"/>
                </a:solidFill>
                <a:latin typeface="Calibri" pitchFamily="34" charset="0"/>
                <a:ea typeface="Calibri" pitchFamily="34" charset="-122"/>
                <a:cs typeface="Calibri" pitchFamily="34" charset="-120"/>
              </a:rPr>
              <a:t>hello@mediarilis.com</a:t>
            </a:r>
            <a:endParaRPr lang="en-US" sz="1400" dirty="0"/>
          </a:p>
        </p:txBody>
      </p:sp>
      <p:sp>
        <p:nvSpPr>
          <p:cNvPr id="16" name="Shape 13"/>
          <p:cNvSpPr/>
          <p:nvPr/>
        </p:nvSpPr>
        <p:spPr>
          <a:xfrm>
            <a:off x="7955280" y="3291840"/>
            <a:ext cx="3703320" cy="868680"/>
          </a:xfrm>
          <a:prstGeom prst="roundRect">
            <a:avLst>
              <a:gd name="adj" fmla="val 12632"/>
            </a:avLst>
          </a:prstGeom>
          <a:solidFill>
            <a:srgbClr val="12141A"/>
          </a:solidFill>
          <a:ln w="9525">
            <a:solidFill>
              <a:srgbClr val="2A2D38"/>
            </a:solidFill>
            <a:prstDash val="solid"/>
          </a:ln>
        </p:spPr>
      </p:sp>
      <p:sp>
        <p:nvSpPr>
          <p:cNvPr id="17" name="Text 14"/>
          <p:cNvSpPr/>
          <p:nvPr/>
        </p:nvSpPr>
        <p:spPr>
          <a:xfrm>
            <a:off x="8183880" y="3429000"/>
            <a:ext cx="3246120" cy="22860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WEBSITE</a:t>
            </a:r>
            <a:endParaRPr lang="en-US" sz="800" dirty="0"/>
          </a:p>
        </p:txBody>
      </p:sp>
      <p:sp>
        <p:nvSpPr>
          <p:cNvPr id="18" name="Text 15"/>
          <p:cNvSpPr/>
          <p:nvPr/>
        </p:nvSpPr>
        <p:spPr>
          <a:xfrm>
            <a:off x="8183880" y="3703320"/>
            <a:ext cx="3246120" cy="365760"/>
          </a:xfrm>
          <a:prstGeom prst="rect">
            <a:avLst/>
          </a:prstGeom>
          <a:noFill/>
          <a:ln/>
        </p:spPr>
        <p:txBody>
          <a:bodyPr wrap="square" lIns="0" tIns="0" rIns="0" bIns="0" rtlCol="0" anchor="t"/>
          <a:lstStyle/>
          <a:p>
            <a:pPr indent="0" marL="0">
              <a:buNone/>
            </a:pPr>
            <a:r>
              <a:rPr lang="en-US" sz="1400" b="1" spc="-20" kern="0" dirty="0">
                <a:solidFill>
                  <a:srgbClr val="F5F5F7"/>
                </a:solidFill>
                <a:latin typeface="Calibri" pitchFamily="34" charset="0"/>
                <a:ea typeface="Calibri" pitchFamily="34" charset="-122"/>
                <a:cs typeface="Calibri" pitchFamily="34" charset="-120"/>
              </a:rPr>
              <a:t>mediarilis.com</a:t>
            </a:r>
            <a:endParaRPr lang="en-US" sz="1400" dirty="0"/>
          </a:p>
        </p:txBody>
      </p:sp>
      <p:sp>
        <p:nvSpPr>
          <p:cNvPr id="19" name="Shape 16"/>
          <p:cNvSpPr/>
          <p:nvPr/>
        </p:nvSpPr>
        <p:spPr>
          <a:xfrm>
            <a:off x="7955280" y="4297680"/>
            <a:ext cx="3703320" cy="868680"/>
          </a:xfrm>
          <a:prstGeom prst="roundRect">
            <a:avLst>
              <a:gd name="adj" fmla="val 12632"/>
            </a:avLst>
          </a:prstGeom>
          <a:solidFill>
            <a:srgbClr val="12141A"/>
          </a:solidFill>
          <a:ln w="9525">
            <a:solidFill>
              <a:srgbClr val="2A2D38"/>
            </a:solidFill>
            <a:prstDash val="solid"/>
          </a:ln>
        </p:spPr>
      </p:sp>
      <p:sp>
        <p:nvSpPr>
          <p:cNvPr id="20" name="Text 17"/>
          <p:cNvSpPr/>
          <p:nvPr/>
        </p:nvSpPr>
        <p:spPr>
          <a:xfrm>
            <a:off x="8183880" y="4434840"/>
            <a:ext cx="3246120" cy="22860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JAM OPERASIONAL</a:t>
            </a:r>
            <a:endParaRPr lang="en-US" sz="800" dirty="0"/>
          </a:p>
        </p:txBody>
      </p:sp>
      <p:sp>
        <p:nvSpPr>
          <p:cNvPr id="21" name="Text 18"/>
          <p:cNvSpPr/>
          <p:nvPr/>
        </p:nvSpPr>
        <p:spPr>
          <a:xfrm>
            <a:off x="8183880" y="4709160"/>
            <a:ext cx="3246120" cy="365760"/>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Senin–Jumat, 09.00–18.00 WIB</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02</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Text 2"/>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F5B2E"/>
                </a:solidFill>
                <a:latin typeface="Calibri" pitchFamily="34" charset="0"/>
                <a:ea typeface="Calibri" pitchFamily="34" charset="-122"/>
                <a:cs typeface="Calibri" pitchFamily="34" charset="-120"/>
              </a:rPr>
              <a:t>01  ·  SEKILAS MEDIARILIS</a:t>
            </a:r>
            <a:endParaRPr lang="en-US" sz="900" dirty="0"/>
          </a:p>
        </p:txBody>
      </p:sp>
      <p:sp>
        <p:nvSpPr>
          <p:cNvPr id="6" name="Text 3"/>
          <p:cNvSpPr/>
          <p:nvPr/>
        </p:nvSpPr>
        <p:spPr>
          <a:xfrm>
            <a:off x="548640" y="868680"/>
            <a:ext cx="10972800" cy="1097280"/>
          </a:xfrm>
          <a:prstGeom prst="rect">
            <a:avLst/>
          </a:prstGeom>
          <a:noFill/>
          <a:ln/>
        </p:spPr>
        <p:txBody>
          <a:bodyPr wrap="square" lIns="0" tIns="0" rIns="0" bIns="0" rtlCol="0" anchor="t"/>
          <a:lstStyle/>
          <a:p>
            <a:pPr indent="0" marL="0">
              <a:buNone/>
            </a:pPr>
            <a:r>
              <a:rPr lang="en-US" sz="4000" spc="-100" kern="0" dirty="0">
                <a:solidFill>
                  <a:srgbClr val="F5F5F7"/>
                </a:solidFill>
                <a:latin typeface="Calibri" pitchFamily="34" charset="0"/>
                <a:ea typeface="Calibri" pitchFamily="34" charset="-122"/>
                <a:cs typeface="Calibri" pitchFamily="34" charset="-120"/>
              </a:rPr>
              <a:t>Platform PR yang </a:t>
            </a:r>
            <a:pPr indent="0" marL="0">
              <a:buNone/>
            </a:pPr>
            <a:r>
              <a:rPr lang="en-US" sz="4000" i="1" spc="-100" kern="0" dirty="0">
                <a:solidFill>
                  <a:srgbClr val="FF5B2E"/>
                </a:solidFill>
                <a:latin typeface="Cambria" pitchFamily="34" charset="0"/>
                <a:ea typeface="Cambria" pitchFamily="34" charset="-122"/>
                <a:cs typeface="Cambria" pitchFamily="34" charset="-120"/>
              </a:rPr>
              <a:t>dipercaya</a:t>
            </a:r>
            <a:pPr indent="0" marL="0">
              <a:buNone/>
            </a:pPr>
            <a:r>
              <a:rPr lang="en-US" sz="4000" spc="-100" kern="0" dirty="0">
                <a:solidFill>
                  <a:srgbClr val="F5F5F7"/>
                </a:solidFill>
                <a:latin typeface="Calibri" pitchFamily="34" charset="0"/>
                <a:ea typeface="Calibri" pitchFamily="34" charset="-122"/>
                <a:cs typeface="Calibri" pitchFamily="34" charset="-120"/>
              </a:rPr>
              <a:t> brand Indonesia.</a:t>
            </a:r>
            <a:endParaRPr lang="en-US" sz="4000" dirty="0"/>
          </a:p>
        </p:txBody>
      </p:sp>
      <p:sp>
        <p:nvSpPr>
          <p:cNvPr id="7" name="Text 4"/>
          <p:cNvSpPr/>
          <p:nvPr/>
        </p:nvSpPr>
        <p:spPr>
          <a:xfrm>
            <a:off x="548640" y="2377440"/>
            <a:ext cx="6583680" cy="3657600"/>
          </a:xfrm>
          <a:prstGeom prst="rect">
            <a:avLst/>
          </a:prstGeom>
          <a:noFill/>
          <a:ln/>
        </p:spPr>
        <p:txBody>
          <a:bodyPr wrap="square" lIns="0" tIns="0" rIns="0" bIns="0" rtlCol="0" anchor="t"/>
          <a:lstStyle/>
          <a:p>
            <a:pPr indent="0" marL="0">
              <a:lnSpc>
                <a:spcPct val="155000"/>
              </a:lnSpc>
              <a:buNone/>
            </a:pPr>
            <a:r>
              <a:rPr lang="en-US" sz="1400" dirty="0">
                <a:solidFill>
                  <a:srgbClr val="A8ADBD"/>
                </a:solidFill>
                <a:latin typeface="Calibri" pitchFamily="34" charset="0"/>
                <a:ea typeface="Calibri" pitchFamily="34" charset="-122"/>
                <a:cs typeface="Calibri" pitchFamily="34" charset="-120"/>
              </a:rPr>
              <a:t>MediaRilis adalah platform distribusi </a:t>
            </a:r>
            <a:pPr indent="0" marL="0">
              <a:lnSpc>
                <a:spcPct val="155000"/>
              </a:lnSpc>
              <a:buNone/>
            </a:pPr>
            <a:r>
              <a:rPr lang="en-US" sz="1400" i="1" dirty="0">
                <a:solidFill>
                  <a:srgbClr val="A8ADBD"/>
                </a:solidFill>
                <a:latin typeface="Cambria" pitchFamily="34" charset="0"/>
                <a:ea typeface="Cambria" pitchFamily="34" charset="-122"/>
                <a:cs typeface="Cambria" pitchFamily="34" charset="-120"/>
              </a:rPr>
              <a:t>press release</a:t>
            </a:r>
            <a:pPr indent="0" marL="0">
              <a:lnSpc>
                <a:spcPct val="155000"/>
              </a:lnSpc>
              <a:buNone/>
            </a:pPr>
            <a:r>
              <a:rPr lang="en-US" sz="1400" dirty="0">
                <a:solidFill>
                  <a:srgbClr val="A8ADBD"/>
                </a:solidFill>
                <a:latin typeface="Calibri" pitchFamily="34" charset="0"/>
                <a:ea typeface="Calibri" pitchFamily="34" charset="-122"/>
                <a:cs typeface="Calibri" pitchFamily="34" charset="-120"/>
              </a:rPr>
              <a:t> Indonesia yang membantu perusahaan, startup, dan brand menyebarkan berita ke jaringan media online tepercaya, Detik, Kompas, Tribunnews, Antara, dan 200+ lainnya.</a:t>
            </a:r>
            <a:endParaRPr lang="en-US" sz="1400" dirty="0"/>
          </a:p>
          <a:p>
            <a:pPr indent="0" marL="0">
              <a:lnSpc>
                <a:spcPct val="155000"/>
              </a:lnSpc>
              <a:buNone/>
            </a:pPr>
            <a:endParaRPr lang="en-US" sz="1400" dirty="0"/>
          </a:p>
          <a:p>
            <a:pPr indent="0" marL="0">
              <a:lnSpc>
                <a:spcPct val="155000"/>
              </a:lnSpc>
              <a:buNone/>
            </a:pPr>
            <a:r>
              <a:rPr lang="en-US" sz="1400" dirty="0">
                <a:solidFill>
                  <a:srgbClr val="A8ADBD"/>
                </a:solidFill>
                <a:latin typeface="Calibri" pitchFamily="34" charset="0"/>
                <a:ea typeface="Calibri" pitchFamily="34" charset="-122"/>
                <a:cs typeface="Calibri" pitchFamily="34" charset="-120"/>
              </a:rPr>
              <a:t>Berbasis di Indonesia, kami melayani klien dari beragam industri, mulai dari startup teknologi, korporat, F&amp;B, hingga atlet dan public figure, dengan tiga lini layanan: distribusi press release reguler, crisis management, dan talent PR.</a:t>
            </a:r>
            <a:endParaRPr lang="en-US" sz="1400" dirty="0"/>
          </a:p>
        </p:txBody>
      </p:sp>
      <p:sp>
        <p:nvSpPr>
          <p:cNvPr id="8" name="Shape 5"/>
          <p:cNvSpPr/>
          <p:nvPr/>
        </p:nvSpPr>
        <p:spPr>
          <a:xfrm>
            <a:off x="7589520" y="2377440"/>
            <a:ext cx="4023360" cy="1051560"/>
          </a:xfrm>
          <a:prstGeom prst="roundRect">
            <a:avLst>
              <a:gd name="adj" fmla="val 10435"/>
            </a:avLst>
          </a:prstGeom>
          <a:solidFill>
            <a:srgbClr val="12141A"/>
          </a:solidFill>
          <a:ln w="9525">
            <a:solidFill>
              <a:srgbClr val="2A2D38"/>
            </a:solidFill>
            <a:prstDash val="solid"/>
          </a:ln>
        </p:spPr>
      </p:sp>
      <p:sp>
        <p:nvSpPr>
          <p:cNvPr id="9" name="Text 6"/>
          <p:cNvSpPr/>
          <p:nvPr/>
        </p:nvSpPr>
        <p:spPr>
          <a:xfrm>
            <a:off x="7845552" y="2542032"/>
            <a:ext cx="3566160" cy="22860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JARINGAN MEDIA</a:t>
            </a:r>
            <a:endParaRPr lang="en-US" sz="800" dirty="0"/>
          </a:p>
        </p:txBody>
      </p:sp>
      <p:sp>
        <p:nvSpPr>
          <p:cNvPr id="10" name="Text 7"/>
          <p:cNvSpPr/>
          <p:nvPr/>
        </p:nvSpPr>
        <p:spPr>
          <a:xfrm>
            <a:off x="7845552" y="2761488"/>
            <a:ext cx="3566160" cy="457200"/>
          </a:xfrm>
          <a:prstGeom prst="rect">
            <a:avLst/>
          </a:prstGeom>
          <a:noFill/>
          <a:ln/>
        </p:spPr>
        <p:txBody>
          <a:bodyPr wrap="square" lIns="0" tIns="0" rIns="0" bIns="0" rtlCol="0" anchor="t"/>
          <a:lstStyle/>
          <a:p>
            <a:pPr indent="0" marL="0">
              <a:buNone/>
            </a:pPr>
            <a:r>
              <a:rPr lang="en-US" sz="2800" dirty="0">
                <a:solidFill>
                  <a:srgbClr val="FF5B2E"/>
                </a:solidFill>
                <a:latin typeface="Cambria" pitchFamily="34" charset="0"/>
                <a:ea typeface="Cambria" pitchFamily="34" charset="-122"/>
                <a:cs typeface="Cambria" pitchFamily="34" charset="-120"/>
              </a:rPr>
              <a:t>200+</a:t>
            </a:r>
            <a:endParaRPr lang="en-US" sz="2800" dirty="0"/>
          </a:p>
        </p:txBody>
      </p:sp>
      <p:sp>
        <p:nvSpPr>
          <p:cNvPr id="11" name="Text 8"/>
          <p:cNvSpPr/>
          <p:nvPr/>
        </p:nvSpPr>
        <p:spPr>
          <a:xfrm>
            <a:off x="7845552" y="3154680"/>
            <a:ext cx="3566160" cy="228600"/>
          </a:xfrm>
          <a:prstGeom prst="rect">
            <a:avLst/>
          </a:prstGeom>
          <a:noFill/>
          <a:ln/>
        </p:spPr>
        <p:txBody>
          <a:bodyPr wrap="square" lIns="0" tIns="0" rIns="0" bIns="0" rtlCol="0" anchor="t"/>
          <a:lstStyle/>
          <a:p>
            <a:pPr indent="0" marL="0">
              <a:buNone/>
            </a:pPr>
            <a:r>
              <a:rPr lang="en-US" sz="1100" dirty="0">
                <a:solidFill>
                  <a:srgbClr val="A8ADBD"/>
                </a:solidFill>
                <a:latin typeface="Calibri" pitchFamily="34" charset="0"/>
                <a:ea typeface="Calibri" pitchFamily="34" charset="-122"/>
                <a:cs typeface="Calibri" pitchFamily="34" charset="-120"/>
              </a:rPr>
              <a:t>media online Indonesia</a:t>
            </a:r>
            <a:endParaRPr lang="en-US" sz="1100" dirty="0"/>
          </a:p>
        </p:txBody>
      </p:sp>
      <p:sp>
        <p:nvSpPr>
          <p:cNvPr id="12" name="Shape 9"/>
          <p:cNvSpPr/>
          <p:nvPr/>
        </p:nvSpPr>
        <p:spPr>
          <a:xfrm>
            <a:off x="7589520" y="3611880"/>
            <a:ext cx="4023360" cy="1051560"/>
          </a:xfrm>
          <a:prstGeom prst="roundRect">
            <a:avLst>
              <a:gd name="adj" fmla="val 10435"/>
            </a:avLst>
          </a:prstGeom>
          <a:solidFill>
            <a:srgbClr val="12141A"/>
          </a:solidFill>
          <a:ln w="9525">
            <a:solidFill>
              <a:srgbClr val="2A2D38"/>
            </a:solidFill>
            <a:prstDash val="solid"/>
          </a:ln>
        </p:spPr>
      </p:sp>
      <p:sp>
        <p:nvSpPr>
          <p:cNvPr id="13" name="Text 10"/>
          <p:cNvSpPr/>
          <p:nvPr/>
        </p:nvSpPr>
        <p:spPr>
          <a:xfrm>
            <a:off x="7845552" y="3776472"/>
            <a:ext cx="3566160" cy="22860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LINI LAYANAN</a:t>
            </a:r>
            <a:endParaRPr lang="en-US" sz="800" dirty="0"/>
          </a:p>
        </p:txBody>
      </p:sp>
      <p:sp>
        <p:nvSpPr>
          <p:cNvPr id="14" name="Text 11"/>
          <p:cNvSpPr/>
          <p:nvPr/>
        </p:nvSpPr>
        <p:spPr>
          <a:xfrm>
            <a:off x="7845552" y="3995928"/>
            <a:ext cx="3566160" cy="457200"/>
          </a:xfrm>
          <a:prstGeom prst="rect">
            <a:avLst/>
          </a:prstGeom>
          <a:noFill/>
          <a:ln/>
        </p:spPr>
        <p:txBody>
          <a:bodyPr wrap="square" lIns="0" tIns="0" rIns="0" bIns="0" rtlCol="0" anchor="t"/>
          <a:lstStyle/>
          <a:p>
            <a:pPr indent="0" marL="0">
              <a:buNone/>
            </a:pPr>
            <a:r>
              <a:rPr lang="en-US" sz="2800" dirty="0">
                <a:solidFill>
                  <a:srgbClr val="FF5B2E"/>
                </a:solidFill>
                <a:latin typeface="Cambria" pitchFamily="34" charset="0"/>
                <a:ea typeface="Cambria" pitchFamily="34" charset="-122"/>
                <a:cs typeface="Cambria" pitchFamily="34" charset="-120"/>
              </a:rPr>
              <a:t>3</a:t>
            </a:r>
            <a:endParaRPr lang="en-US" sz="2800" dirty="0"/>
          </a:p>
        </p:txBody>
      </p:sp>
      <p:sp>
        <p:nvSpPr>
          <p:cNvPr id="15" name="Text 12"/>
          <p:cNvSpPr/>
          <p:nvPr/>
        </p:nvSpPr>
        <p:spPr>
          <a:xfrm>
            <a:off x="7845552" y="4389120"/>
            <a:ext cx="3566160" cy="228600"/>
          </a:xfrm>
          <a:prstGeom prst="rect">
            <a:avLst/>
          </a:prstGeom>
          <a:noFill/>
          <a:ln/>
        </p:spPr>
        <p:txBody>
          <a:bodyPr wrap="square" lIns="0" tIns="0" rIns="0" bIns="0" rtlCol="0" anchor="t"/>
          <a:lstStyle/>
          <a:p>
            <a:pPr indent="0" marL="0">
              <a:buNone/>
            </a:pPr>
            <a:r>
              <a:rPr lang="en-US" sz="1100" dirty="0">
                <a:solidFill>
                  <a:srgbClr val="A8ADBD"/>
                </a:solidFill>
                <a:latin typeface="Calibri" pitchFamily="34" charset="0"/>
                <a:ea typeface="Calibri" pitchFamily="34" charset="-122"/>
                <a:cs typeface="Calibri" pitchFamily="34" charset="-120"/>
              </a:rPr>
              <a:t>Distribusi · Crisis · Talent</a:t>
            </a:r>
            <a:endParaRPr lang="en-US" sz="1100" dirty="0"/>
          </a:p>
        </p:txBody>
      </p:sp>
      <p:sp>
        <p:nvSpPr>
          <p:cNvPr id="16" name="Shape 13"/>
          <p:cNvSpPr/>
          <p:nvPr/>
        </p:nvSpPr>
        <p:spPr>
          <a:xfrm>
            <a:off x="7589520" y="4846320"/>
            <a:ext cx="4023360" cy="1051560"/>
          </a:xfrm>
          <a:prstGeom prst="roundRect">
            <a:avLst>
              <a:gd name="adj" fmla="val 10435"/>
            </a:avLst>
          </a:prstGeom>
          <a:solidFill>
            <a:srgbClr val="12141A"/>
          </a:solidFill>
          <a:ln w="9525">
            <a:solidFill>
              <a:srgbClr val="2A2D38"/>
            </a:solidFill>
            <a:prstDash val="solid"/>
          </a:ln>
        </p:spPr>
      </p:sp>
      <p:sp>
        <p:nvSpPr>
          <p:cNvPr id="17" name="Text 14"/>
          <p:cNvSpPr/>
          <p:nvPr/>
        </p:nvSpPr>
        <p:spPr>
          <a:xfrm>
            <a:off x="7845552" y="5010912"/>
            <a:ext cx="3566160" cy="22860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TURNAROUND</a:t>
            </a:r>
            <a:endParaRPr lang="en-US" sz="800" dirty="0"/>
          </a:p>
        </p:txBody>
      </p:sp>
      <p:sp>
        <p:nvSpPr>
          <p:cNvPr id="18" name="Text 15"/>
          <p:cNvSpPr/>
          <p:nvPr/>
        </p:nvSpPr>
        <p:spPr>
          <a:xfrm>
            <a:off x="7845552" y="5230368"/>
            <a:ext cx="3566160" cy="457200"/>
          </a:xfrm>
          <a:prstGeom prst="rect">
            <a:avLst/>
          </a:prstGeom>
          <a:noFill/>
          <a:ln/>
        </p:spPr>
        <p:txBody>
          <a:bodyPr wrap="square" lIns="0" tIns="0" rIns="0" bIns="0" rtlCol="0" anchor="t"/>
          <a:lstStyle/>
          <a:p>
            <a:pPr indent="0" marL="0">
              <a:buNone/>
            </a:pPr>
            <a:r>
              <a:rPr lang="en-US" sz="2800" dirty="0">
                <a:solidFill>
                  <a:srgbClr val="FF5B2E"/>
                </a:solidFill>
                <a:latin typeface="Cambria" pitchFamily="34" charset="0"/>
                <a:ea typeface="Cambria" pitchFamily="34" charset="-122"/>
                <a:cs typeface="Cambria" pitchFamily="34" charset="-120"/>
              </a:rPr>
              <a:t>3–5 hari</a:t>
            </a:r>
            <a:endParaRPr lang="en-US" sz="2800" dirty="0"/>
          </a:p>
        </p:txBody>
      </p:sp>
      <p:sp>
        <p:nvSpPr>
          <p:cNvPr id="19" name="Text 16"/>
          <p:cNvSpPr/>
          <p:nvPr/>
        </p:nvSpPr>
        <p:spPr>
          <a:xfrm>
            <a:off x="7845552" y="5623560"/>
            <a:ext cx="3566160" cy="228600"/>
          </a:xfrm>
          <a:prstGeom prst="rect">
            <a:avLst/>
          </a:prstGeom>
          <a:noFill/>
          <a:ln/>
        </p:spPr>
        <p:txBody>
          <a:bodyPr wrap="square" lIns="0" tIns="0" rIns="0" bIns="0" rtlCol="0" anchor="t"/>
          <a:lstStyle/>
          <a:p>
            <a:pPr indent="0" marL="0">
              <a:buNone/>
            </a:pPr>
            <a:r>
              <a:rPr lang="en-US" sz="1100" dirty="0">
                <a:solidFill>
                  <a:srgbClr val="A8ADBD"/>
                </a:solidFill>
                <a:latin typeface="Calibri" pitchFamily="34" charset="0"/>
                <a:ea typeface="Calibri" pitchFamily="34" charset="-122"/>
                <a:cs typeface="Calibri" pitchFamily="34" charset="-120"/>
              </a:rPr>
              <a:t>brief ke laporan tayang</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03</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Text 2"/>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F5B2E"/>
                </a:solidFill>
                <a:latin typeface="Calibri" pitchFamily="34" charset="0"/>
                <a:ea typeface="Calibri" pitchFamily="34" charset="-122"/>
                <a:cs typeface="Calibri" pitchFamily="34" charset="-120"/>
              </a:rPr>
              <a:t>02  ·  SEJARAH &amp; MILESTONE</a:t>
            </a:r>
            <a:endParaRPr lang="en-US" sz="900" dirty="0"/>
          </a:p>
        </p:txBody>
      </p:sp>
      <p:sp>
        <p:nvSpPr>
          <p:cNvPr id="6" name="Text 3"/>
          <p:cNvSpPr/>
          <p:nvPr/>
        </p:nvSpPr>
        <p:spPr>
          <a:xfrm>
            <a:off x="548640" y="868680"/>
            <a:ext cx="10972800" cy="1097280"/>
          </a:xfrm>
          <a:prstGeom prst="rect">
            <a:avLst/>
          </a:prstGeom>
          <a:noFill/>
          <a:ln/>
        </p:spPr>
        <p:txBody>
          <a:bodyPr wrap="square" lIns="0" tIns="0" rIns="0" bIns="0" rtlCol="0" anchor="t"/>
          <a:lstStyle/>
          <a:p>
            <a:pPr indent="0" marL="0">
              <a:buNone/>
            </a:pPr>
            <a:r>
              <a:rPr lang="en-US" sz="4000" spc="-100" kern="0" dirty="0">
                <a:solidFill>
                  <a:srgbClr val="F5F5F7"/>
                </a:solidFill>
                <a:latin typeface="Calibri" pitchFamily="34" charset="0"/>
                <a:ea typeface="Calibri" pitchFamily="34" charset="-122"/>
                <a:cs typeface="Calibri" pitchFamily="34" charset="-120"/>
              </a:rPr>
              <a:t>Perjalanan </a:t>
            </a:r>
            <a:pPr indent="0" marL="0">
              <a:buNone/>
            </a:pPr>
            <a:r>
              <a:rPr lang="en-US" sz="4000" i="1" spc="-100" kern="0" dirty="0">
                <a:solidFill>
                  <a:srgbClr val="FF5B2E"/>
                </a:solidFill>
                <a:latin typeface="Cambria" pitchFamily="34" charset="0"/>
                <a:ea typeface="Cambria" pitchFamily="34" charset="-122"/>
                <a:cs typeface="Cambria" pitchFamily="34" charset="-120"/>
              </a:rPr>
              <a:t>MediaRilis</a:t>
            </a:r>
            <a:pPr indent="0" marL="0">
              <a:buNone/>
            </a:pPr>
            <a:r>
              <a:rPr lang="en-US" sz="4000" spc="-100" kern="0" dirty="0">
                <a:solidFill>
                  <a:srgbClr val="F5F5F7"/>
                </a:solidFill>
                <a:latin typeface="Calibri" pitchFamily="34" charset="0"/>
                <a:ea typeface="Calibri" pitchFamily="34" charset="-122"/>
                <a:cs typeface="Calibri" pitchFamily="34" charset="-120"/>
              </a:rPr>
              <a:t>.</a:t>
            </a:r>
            <a:endParaRPr lang="en-US" sz="4000" dirty="0"/>
          </a:p>
        </p:txBody>
      </p:sp>
      <p:sp>
        <p:nvSpPr>
          <p:cNvPr id="7" name="Text 4"/>
          <p:cNvSpPr/>
          <p:nvPr/>
        </p:nvSpPr>
        <p:spPr>
          <a:xfrm>
            <a:off x="548640" y="1783080"/>
            <a:ext cx="10972800" cy="640080"/>
          </a:xfrm>
          <a:prstGeom prst="rect">
            <a:avLst/>
          </a:prstGeom>
          <a:noFill/>
          <a:ln/>
        </p:spPr>
        <p:txBody>
          <a:bodyPr wrap="square" lIns="0" tIns="0" rIns="0" bIns="0" rtlCol="0" anchor="t"/>
          <a:lstStyle/>
          <a:p>
            <a:pPr indent="0" marL="0">
              <a:lnSpc>
                <a:spcPct val="140000"/>
              </a:lnSpc>
              <a:buNone/>
            </a:pPr>
            <a:r>
              <a:rPr lang="en-US" sz="1200" dirty="0">
                <a:solidFill>
                  <a:srgbClr val="A8ADBD"/>
                </a:solidFill>
                <a:latin typeface="Calibri" pitchFamily="34" charset="0"/>
                <a:ea typeface="Calibri" pitchFamily="34" charset="-122"/>
                <a:cs typeface="Calibri" pitchFamily="34" charset="-120"/>
              </a:rPr>
              <a:t>Sejak berdiri, MediaRilis terus berkembang menjawab kebutuhan brand Indonesia, dari layanan distribusi PR dasar hingga menjadi mitra strategis untuk crisis management dan talent PR.</a:t>
            </a:r>
            <a:endParaRPr lang="en-US" sz="1200" dirty="0"/>
          </a:p>
        </p:txBody>
      </p:sp>
      <p:sp>
        <p:nvSpPr>
          <p:cNvPr id="8" name="Shape 5"/>
          <p:cNvSpPr/>
          <p:nvPr/>
        </p:nvSpPr>
        <p:spPr>
          <a:xfrm>
            <a:off x="822960" y="3749040"/>
            <a:ext cx="10543032" cy="18288"/>
          </a:xfrm>
          <a:prstGeom prst="rect">
            <a:avLst/>
          </a:prstGeom>
          <a:solidFill>
            <a:srgbClr val="2A2D38"/>
          </a:solidFill>
          <a:ln w="12700">
            <a:solidFill>
              <a:srgbClr val="2A2D38"/>
            </a:solidFill>
            <a:prstDash val="solid"/>
          </a:ln>
        </p:spPr>
      </p:sp>
      <p:sp>
        <p:nvSpPr>
          <p:cNvPr id="9" name="Shape 6"/>
          <p:cNvSpPr/>
          <p:nvPr/>
        </p:nvSpPr>
        <p:spPr>
          <a:xfrm>
            <a:off x="1511503" y="3666744"/>
            <a:ext cx="182880" cy="182880"/>
          </a:xfrm>
          <a:prstGeom prst="ellipse">
            <a:avLst/>
          </a:prstGeom>
          <a:solidFill>
            <a:srgbClr val="FF5B2E"/>
          </a:solidFill>
          <a:ln w="25400">
            <a:solidFill>
              <a:srgbClr val="0A0B0F"/>
            </a:solidFill>
            <a:prstDash val="solid"/>
          </a:ln>
        </p:spPr>
      </p:sp>
      <p:sp>
        <p:nvSpPr>
          <p:cNvPr id="10" name="Text 7"/>
          <p:cNvSpPr/>
          <p:nvPr/>
        </p:nvSpPr>
        <p:spPr>
          <a:xfrm>
            <a:off x="548640" y="3154680"/>
            <a:ext cx="2108606" cy="457200"/>
          </a:xfrm>
          <a:prstGeom prst="rect">
            <a:avLst/>
          </a:prstGeom>
          <a:noFill/>
          <a:ln/>
        </p:spPr>
        <p:txBody>
          <a:bodyPr wrap="square" lIns="0" tIns="0" rIns="0" bIns="0" rtlCol="0" anchor="t"/>
          <a:lstStyle/>
          <a:p>
            <a:pPr algn="ctr" indent="0" marL="0">
              <a:buNone/>
            </a:pPr>
            <a:r>
              <a:rPr lang="en-US" sz="3000" dirty="0">
                <a:solidFill>
                  <a:srgbClr val="FF5B2E"/>
                </a:solidFill>
                <a:latin typeface="Cambria" pitchFamily="34" charset="0"/>
                <a:ea typeface="Cambria" pitchFamily="34" charset="-122"/>
                <a:cs typeface="Cambria" pitchFamily="34" charset="-120"/>
              </a:rPr>
              <a:t>YYYY</a:t>
            </a:r>
            <a:endParaRPr lang="en-US" sz="3000" dirty="0"/>
          </a:p>
        </p:txBody>
      </p:sp>
      <p:sp>
        <p:nvSpPr>
          <p:cNvPr id="11" name="Shape 8"/>
          <p:cNvSpPr/>
          <p:nvPr/>
        </p:nvSpPr>
        <p:spPr>
          <a:xfrm>
            <a:off x="548640" y="4069080"/>
            <a:ext cx="2108606" cy="1965960"/>
          </a:xfrm>
          <a:prstGeom prst="roundRect">
            <a:avLst>
              <a:gd name="adj" fmla="val 5581"/>
            </a:avLst>
          </a:prstGeom>
          <a:solidFill>
            <a:srgbClr val="12141A"/>
          </a:solidFill>
          <a:ln w="9525">
            <a:solidFill>
              <a:srgbClr val="2A2D38"/>
            </a:solidFill>
            <a:prstDash val="solid"/>
          </a:ln>
        </p:spPr>
      </p:sp>
      <p:sp>
        <p:nvSpPr>
          <p:cNvPr id="12" name="Text 9"/>
          <p:cNvSpPr/>
          <p:nvPr/>
        </p:nvSpPr>
        <p:spPr>
          <a:xfrm>
            <a:off x="731520" y="4297680"/>
            <a:ext cx="1742846" cy="548640"/>
          </a:xfrm>
          <a:prstGeom prst="rect">
            <a:avLst/>
          </a:prstGeom>
          <a:noFill/>
          <a:ln/>
        </p:spPr>
        <p:txBody>
          <a:bodyPr wrap="square" lIns="0" tIns="0" rIns="0" bIns="0" rtlCol="0" anchor="t"/>
          <a:lstStyle/>
          <a:p>
            <a:pPr algn="ctr" indent="0" marL="0">
              <a:buNone/>
            </a:pPr>
            <a:r>
              <a:rPr lang="en-US" sz="1250" b="1" spc="-20" kern="0" dirty="0">
                <a:solidFill>
                  <a:srgbClr val="F5F5F7"/>
                </a:solidFill>
                <a:latin typeface="Calibri" pitchFamily="34" charset="0"/>
                <a:ea typeface="Calibri" pitchFamily="34" charset="-122"/>
                <a:cs typeface="Calibri" pitchFamily="34" charset="-120"/>
              </a:rPr>
              <a:t>MediaRilis Berdiri</a:t>
            </a:r>
            <a:endParaRPr lang="en-US" sz="1250" dirty="0"/>
          </a:p>
        </p:txBody>
      </p:sp>
      <p:sp>
        <p:nvSpPr>
          <p:cNvPr id="13" name="Text 10"/>
          <p:cNvSpPr/>
          <p:nvPr/>
        </p:nvSpPr>
        <p:spPr>
          <a:xfrm>
            <a:off x="731520" y="4892040"/>
            <a:ext cx="1742846" cy="960120"/>
          </a:xfrm>
          <a:prstGeom prst="rect">
            <a:avLst/>
          </a:prstGeom>
          <a:noFill/>
          <a:ln/>
        </p:spPr>
        <p:txBody>
          <a:bodyPr wrap="square" lIns="0" tIns="0" rIns="0" bIns="0" rtlCol="0" anchor="t"/>
          <a:lstStyle/>
          <a:p>
            <a:pPr algn="ctr" indent="0" marL="0">
              <a:lnSpc>
                <a:spcPct val="140000"/>
              </a:lnSpc>
              <a:buNone/>
            </a:pPr>
            <a:r>
              <a:rPr lang="en-US" sz="1000" dirty="0">
                <a:solidFill>
                  <a:srgbClr val="A8ADBD"/>
                </a:solidFill>
                <a:latin typeface="Calibri" pitchFamily="34" charset="0"/>
                <a:ea typeface="Calibri" pitchFamily="34" charset="-122"/>
                <a:cs typeface="Calibri" pitchFamily="34" charset="-120"/>
              </a:rPr>
              <a:t>Launching platform distribusi press release Indonesia.</a:t>
            </a:r>
            <a:endParaRPr lang="en-US" sz="1000" dirty="0"/>
          </a:p>
        </p:txBody>
      </p:sp>
      <p:sp>
        <p:nvSpPr>
          <p:cNvPr id="14" name="Shape 11"/>
          <p:cNvSpPr/>
          <p:nvPr/>
        </p:nvSpPr>
        <p:spPr>
          <a:xfrm>
            <a:off x="3757270" y="3666744"/>
            <a:ext cx="182880" cy="182880"/>
          </a:xfrm>
          <a:prstGeom prst="ellipse">
            <a:avLst/>
          </a:prstGeom>
          <a:solidFill>
            <a:srgbClr val="FF5B2E"/>
          </a:solidFill>
          <a:ln w="25400">
            <a:solidFill>
              <a:srgbClr val="0A0B0F"/>
            </a:solidFill>
            <a:prstDash val="solid"/>
          </a:ln>
        </p:spPr>
      </p:sp>
      <p:sp>
        <p:nvSpPr>
          <p:cNvPr id="15" name="Text 12"/>
          <p:cNvSpPr/>
          <p:nvPr/>
        </p:nvSpPr>
        <p:spPr>
          <a:xfrm>
            <a:off x="2794406" y="3154680"/>
            <a:ext cx="2108606" cy="457200"/>
          </a:xfrm>
          <a:prstGeom prst="rect">
            <a:avLst/>
          </a:prstGeom>
          <a:noFill/>
          <a:ln/>
        </p:spPr>
        <p:txBody>
          <a:bodyPr wrap="square" lIns="0" tIns="0" rIns="0" bIns="0" rtlCol="0" anchor="t"/>
          <a:lstStyle/>
          <a:p>
            <a:pPr algn="ctr" indent="0" marL="0">
              <a:buNone/>
            </a:pPr>
            <a:r>
              <a:rPr lang="en-US" sz="3000" dirty="0">
                <a:solidFill>
                  <a:srgbClr val="FF5B2E"/>
                </a:solidFill>
                <a:latin typeface="Cambria" pitchFamily="34" charset="0"/>
                <a:ea typeface="Cambria" pitchFamily="34" charset="-122"/>
                <a:cs typeface="Cambria" pitchFamily="34" charset="-120"/>
              </a:rPr>
              <a:t>YYYY</a:t>
            </a:r>
            <a:endParaRPr lang="en-US" sz="3000" dirty="0"/>
          </a:p>
        </p:txBody>
      </p:sp>
      <p:sp>
        <p:nvSpPr>
          <p:cNvPr id="16" name="Shape 13"/>
          <p:cNvSpPr/>
          <p:nvPr/>
        </p:nvSpPr>
        <p:spPr>
          <a:xfrm>
            <a:off x="2794406" y="4069080"/>
            <a:ext cx="2108606" cy="1965960"/>
          </a:xfrm>
          <a:prstGeom prst="roundRect">
            <a:avLst>
              <a:gd name="adj" fmla="val 5581"/>
            </a:avLst>
          </a:prstGeom>
          <a:solidFill>
            <a:srgbClr val="12141A"/>
          </a:solidFill>
          <a:ln w="9525">
            <a:solidFill>
              <a:srgbClr val="2A2D38"/>
            </a:solidFill>
            <a:prstDash val="solid"/>
          </a:ln>
        </p:spPr>
      </p:sp>
      <p:sp>
        <p:nvSpPr>
          <p:cNvPr id="17" name="Text 14"/>
          <p:cNvSpPr/>
          <p:nvPr/>
        </p:nvSpPr>
        <p:spPr>
          <a:xfrm>
            <a:off x="2977286" y="4297680"/>
            <a:ext cx="1742846" cy="548640"/>
          </a:xfrm>
          <a:prstGeom prst="rect">
            <a:avLst/>
          </a:prstGeom>
          <a:noFill/>
          <a:ln/>
        </p:spPr>
        <p:txBody>
          <a:bodyPr wrap="square" lIns="0" tIns="0" rIns="0" bIns="0" rtlCol="0" anchor="t"/>
          <a:lstStyle/>
          <a:p>
            <a:pPr algn="ctr" indent="0" marL="0">
              <a:buNone/>
            </a:pPr>
            <a:r>
              <a:rPr lang="en-US" sz="1250" b="1" spc="-20" kern="0" dirty="0">
                <a:solidFill>
                  <a:srgbClr val="F5F5F7"/>
                </a:solidFill>
                <a:latin typeface="Calibri" pitchFamily="34" charset="0"/>
                <a:ea typeface="Calibri" pitchFamily="34" charset="-122"/>
                <a:cs typeface="Calibri" pitchFamily="34" charset="-120"/>
              </a:rPr>
              <a:t>Jaringan 100+ Media</a:t>
            </a:r>
            <a:endParaRPr lang="en-US" sz="1250" dirty="0"/>
          </a:p>
        </p:txBody>
      </p:sp>
      <p:sp>
        <p:nvSpPr>
          <p:cNvPr id="18" name="Text 15"/>
          <p:cNvSpPr/>
          <p:nvPr/>
        </p:nvSpPr>
        <p:spPr>
          <a:xfrm>
            <a:off x="2977286" y="4892040"/>
            <a:ext cx="1742846" cy="960120"/>
          </a:xfrm>
          <a:prstGeom prst="rect">
            <a:avLst/>
          </a:prstGeom>
          <a:noFill/>
          <a:ln/>
        </p:spPr>
        <p:txBody>
          <a:bodyPr wrap="square" lIns="0" tIns="0" rIns="0" bIns="0" rtlCol="0" anchor="t"/>
          <a:lstStyle/>
          <a:p>
            <a:pPr algn="ctr" indent="0" marL="0">
              <a:lnSpc>
                <a:spcPct val="140000"/>
              </a:lnSpc>
              <a:buNone/>
            </a:pPr>
            <a:r>
              <a:rPr lang="en-US" sz="1000" dirty="0">
                <a:solidFill>
                  <a:srgbClr val="A8ADBD"/>
                </a:solidFill>
                <a:latin typeface="Calibri" pitchFamily="34" charset="0"/>
                <a:ea typeface="Calibri" pitchFamily="34" charset="-122"/>
                <a:cs typeface="Calibri" pitchFamily="34" charset="-120"/>
              </a:rPr>
              <a:t>Ekspansi partnership dengan media tier-1 nasional.</a:t>
            </a:r>
            <a:endParaRPr lang="en-US" sz="1000" dirty="0"/>
          </a:p>
        </p:txBody>
      </p:sp>
      <p:sp>
        <p:nvSpPr>
          <p:cNvPr id="19" name="Shape 16"/>
          <p:cNvSpPr/>
          <p:nvPr/>
        </p:nvSpPr>
        <p:spPr>
          <a:xfrm>
            <a:off x="6003036" y="3666744"/>
            <a:ext cx="182880" cy="182880"/>
          </a:xfrm>
          <a:prstGeom prst="ellipse">
            <a:avLst/>
          </a:prstGeom>
          <a:solidFill>
            <a:srgbClr val="FF5B2E"/>
          </a:solidFill>
          <a:ln w="25400">
            <a:solidFill>
              <a:srgbClr val="0A0B0F"/>
            </a:solidFill>
            <a:prstDash val="solid"/>
          </a:ln>
        </p:spPr>
      </p:sp>
      <p:sp>
        <p:nvSpPr>
          <p:cNvPr id="20" name="Text 17"/>
          <p:cNvSpPr/>
          <p:nvPr/>
        </p:nvSpPr>
        <p:spPr>
          <a:xfrm>
            <a:off x="5040173" y="3154680"/>
            <a:ext cx="2108606" cy="457200"/>
          </a:xfrm>
          <a:prstGeom prst="rect">
            <a:avLst/>
          </a:prstGeom>
          <a:noFill/>
          <a:ln/>
        </p:spPr>
        <p:txBody>
          <a:bodyPr wrap="square" lIns="0" tIns="0" rIns="0" bIns="0" rtlCol="0" anchor="t"/>
          <a:lstStyle/>
          <a:p>
            <a:pPr algn="ctr" indent="0" marL="0">
              <a:buNone/>
            </a:pPr>
            <a:r>
              <a:rPr lang="en-US" sz="3000" dirty="0">
                <a:solidFill>
                  <a:srgbClr val="FF5B2E"/>
                </a:solidFill>
                <a:latin typeface="Cambria" pitchFamily="34" charset="0"/>
                <a:ea typeface="Cambria" pitchFamily="34" charset="-122"/>
                <a:cs typeface="Cambria" pitchFamily="34" charset="-120"/>
              </a:rPr>
              <a:t>YYYY</a:t>
            </a:r>
            <a:endParaRPr lang="en-US" sz="3000" dirty="0"/>
          </a:p>
        </p:txBody>
      </p:sp>
      <p:sp>
        <p:nvSpPr>
          <p:cNvPr id="21" name="Shape 18"/>
          <p:cNvSpPr/>
          <p:nvPr/>
        </p:nvSpPr>
        <p:spPr>
          <a:xfrm>
            <a:off x="5040173" y="4069080"/>
            <a:ext cx="2108606" cy="1965960"/>
          </a:xfrm>
          <a:prstGeom prst="roundRect">
            <a:avLst>
              <a:gd name="adj" fmla="val 5581"/>
            </a:avLst>
          </a:prstGeom>
          <a:solidFill>
            <a:srgbClr val="12141A"/>
          </a:solidFill>
          <a:ln w="9525">
            <a:solidFill>
              <a:srgbClr val="2A2D38"/>
            </a:solidFill>
            <a:prstDash val="solid"/>
          </a:ln>
        </p:spPr>
      </p:sp>
      <p:sp>
        <p:nvSpPr>
          <p:cNvPr id="22" name="Text 19"/>
          <p:cNvSpPr/>
          <p:nvPr/>
        </p:nvSpPr>
        <p:spPr>
          <a:xfrm>
            <a:off x="5223053" y="4297680"/>
            <a:ext cx="1742846" cy="548640"/>
          </a:xfrm>
          <a:prstGeom prst="rect">
            <a:avLst/>
          </a:prstGeom>
          <a:noFill/>
          <a:ln/>
        </p:spPr>
        <p:txBody>
          <a:bodyPr wrap="square" lIns="0" tIns="0" rIns="0" bIns="0" rtlCol="0" anchor="t"/>
          <a:lstStyle/>
          <a:p>
            <a:pPr algn="ctr" indent="0" marL="0">
              <a:buNone/>
            </a:pPr>
            <a:r>
              <a:rPr lang="en-US" sz="1250" b="1" spc="-20" kern="0" dirty="0">
                <a:solidFill>
                  <a:srgbClr val="F5F5F7"/>
                </a:solidFill>
                <a:latin typeface="Calibri" pitchFamily="34" charset="0"/>
                <a:ea typeface="Calibri" pitchFamily="34" charset="-122"/>
                <a:cs typeface="Calibri" pitchFamily="34" charset="-120"/>
              </a:rPr>
              <a:t>Ratusan Klien Aktif</a:t>
            </a:r>
            <a:endParaRPr lang="en-US" sz="1250" dirty="0"/>
          </a:p>
        </p:txBody>
      </p:sp>
      <p:sp>
        <p:nvSpPr>
          <p:cNvPr id="23" name="Text 20"/>
          <p:cNvSpPr/>
          <p:nvPr/>
        </p:nvSpPr>
        <p:spPr>
          <a:xfrm>
            <a:off x="5223053" y="4892040"/>
            <a:ext cx="1742846" cy="960120"/>
          </a:xfrm>
          <a:prstGeom prst="rect">
            <a:avLst/>
          </a:prstGeom>
          <a:noFill/>
          <a:ln/>
        </p:spPr>
        <p:txBody>
          <a:bodyPr wrap="square" lIns="0" tIns="0" rIns="0" bIns="0" rtlCol="0" anchor="t"/>
          <a:lstStyle/>
          <a:p>
            <a:pPr algn="ctr" indent="0" marL="0">
              <a:lnSpc>
                <a:spcPct val="140000"/>
              </a:lnSpc>
              <a:buNone/>
            </a:pPr>
            <a:r>
              <a:rPr lang="en-US" sz="1000" dirty="0">
                <a:solidFill>
                  <a:srgbClr val="A8ADBD"/>
                </a:solidFill>
                <a:latin typeface="Calibri" pitchFamily="34" charset="0"/>
                <a:ea typeface="Calibri" pitchFamily="34" charset="-122"/>
                <a:cs typeface="Calibri" pitchFamily="34" charset="-120"/>
              </a:rPr>
              <a:t>Melayani startup, korporat, hingga UMKM Indonesia.</a:t>
            </a:r>
            <a:endParaRPr lang="en-US" sz="1000" dirty="0"/>
          </a:p>
        </p:txBody>
      </p:sp>
      <p:sp>
        <p:nvSpPr>
          <p:cNvPr id="24" name="Shape 21"/>
          <p:cNvSpPr/>
          <p:nvPr/>
        </p:nvSpPr>
        <p:spPr>
          <a:xfrm>
            <a:off x="8248802" y="3666744"/>
            <a:ext cx="182880" cy="182880"/>
          </a:xfrm>
          <a:prstGeom prst="ellipse">
            <a:avLst/>
          </a:prstGeom>
          <a:solidFill>
            <a:srgbClr val="FF5B2E"/>
          </a:solidFill>
          <a:ln w="25400">
            <a:solidFill>
              <a:srgbClr val="0A0B0F"/>
            </a:solidFill>
            <a:prstDash val="solid"/>
          </a:ln>
        </p:spPr>
      </p:sp>
      <p:sp>
        <p:nvSpPr>
          <p:cNvPr id="25" name="Text 22"/>
          <p:cNvSpPr/>
          <p:nvPr/>
        </p:nvSpPr>
        <p:spPr>
          <a:xfrm>
            <a:off x="7285939" y="3154680"/>
            <a:ext cx="2108606" cy="457200"/>
          </a:xfrm>
          <a:prstGeom prst="rect">
            <a:avLst/>
          </a:prstGeom>
          <a:noFill/>
          <a:ln/>
        </p:spPr>
        <p:txBody>
          <a:bodyPr wrap="square" lIns="0" tIns="0" rIns="0" bIns="0" rtlCol="0" anchor="t"/>
          <a:lstStyle/>
          <a:p>
            <a:pPr algn="ctr" indent="0" marL="0">
              <a:buNone/>
            </a:pPr>
            <a:r>
              <a:rPr lang="en-US" sz="3000" dirty="0">
                <a:solidFill>
                  <a:srgbClr val="FF5B2E"/>
                </a:solidFill>
                <a:latin typeface="Cambria" pitchFamily="34" charset="0"/>
                <a:ea typeface="Cambria" pitchFamily="34" charset="-122"/>
                <a:cs typeface="Cambria" pitchFamily="34" charset="-120"/>
              </a:rPr>
              <a:t>YYYY</a:t>
            </a:r>
            <a:endParaRPr lang="en-US" sz="3000" dirty="0"/>
          </a:p>
        </p:txBody>
      </p:sp>
      <p:sp>
        <p:nvSpPr>
          <p:cNvPr id="26" name="Shape 23"/>
          <p:cNvSpPr/>
          <p:nvPr/>
        </p:nvSpPr>
        <p:spPr>
          <a:xfrm>
            <a:off x="7285939" y="4069080"/>
            <a:ext cx="2108606" cy="1965960"/>
          </a:xfrm>
          <a:prstGeom prst="roundRect">
            <a:avLst>
              <a:gd name="adj" fmla="val 5581"/>
            </a:avLst>
          </a:prstGeom>
          <a:solidFill>
            <a:srgbClr val="12141A"/>
          </a:solidFill>
          <a:ln w="9525">
            <a:solidFill>
              <a:srgbClr val="2A2D38"/>
            </a:solidFill>
            <a:prstDash val="solid"/>
          </a:ln>
        </p:spPr>
      </p:sp>
      <p:sp>
        <p:nvSpPr>
          <p:cNvPr id="27" name="Text 24"/>
          <p:cNvSpPr/>
          <p:nvPr/>
        </p:nvSpPr>
        <p:spPr>
          <a:xfrm>
            <a:off x="7468819" y="4297680"/>
            <a:ext cx="1742846" cy="548640"/>
          </a:xfrm>
          <a:prstGeom prst="rect">
            <a:avLst/>
          </a:prstGeom>
          <a:noFill/>
          <a:ln/>
        </p:spPr>
        <p:txBody>
          <a:bodyPr wrap="square" lIns="0" tIns="0" rIns="0" bIns="0" rtlCol="0" anchor="t"/>
          <a:lstStyle/>
          <a:p>
            <a:pPr algn="ctr" indent="0" marL="0">
              <a:buNone/>
            </a:pPr>
            <a:r>
              <a:rPr lang="en-US" sz="1250" b="1" spc="-20" kern="0" dirty="0">
                <a:solidFill>
                  <a:srgbClr val="F5F5F7"/>
                </a:solidFill>
                <a:latin typeface="Calibri" pitchFamily="34" charset="0"/>
                <a:ea typeface="Calibri" pitchFamily="34" charset="-122"/>
                <a:cs typeface="Calibri" pitchFamily="34" charset="-120"/>
              </a:rPr>
              <a:t>Crisis Management</a:t>
            </a:r>
            <a:endParaRPr lang="en-US" sz="1250" dirty="0"/>
          </a:p>
        </p:txBody>
      </p:sp>
      <p:sp>
        <p:nvSpPr>
          <p:cNvPr id="28" name="Text 25"/>
          <p:cNvSpPr/>
          <p:nvPr/>
        </p:nvSpPr>
        <p:spPr>
          <a:xfrm>
            <a:off x="7468819" y="4892040"/>
            <a:ext cx="1742846" cy="960120"/>
          </a:xfrm>
          <a:prstGeom prst="rect">
            <a:avLst/>
          </a:prstGeom>
          <a:noFill/>
          <a:ln/>
        </p:spPr>
        <p:txBody>
          <a:bodyPr wrap="square" lIns="0" tIns="0" rIns="0" bIns="0" rtlCol="0" anchor="t"/>
          <a:lstStyle/>
          <a:p>
            <a:pPr algn="ctr" indent="0" marL="0">
              <a:lnSpc>
                <a:spcPct val="140000"/>
              </a:lnSpc>
              <a:buNone/>
            </a:pPr>
            <a:r>
              <a:rPr lang="en-US" sz="1000" dirty="0">
                <a:solidFill>
                  <a:srgbClr val="A8ADBD"/>
                </a:solidFill>
                <a:latin typeface="Calibri" pitchFamily="34" charset="0"/>
                <a:ea typeface="Calibri" pitchFamily="34" charset="-122"/>
                <a:cs typeface="Calibri" pitchFamily="34" charset="-120"/>
              </a:rPr>
              <a:t>Peluncuran lini crisis PR &amp; damage control 24/7.</a:t>
            </a:r>
            <a:endParaRPr lang="en-US" sz="1000" dirty="0"/>
          </a:p>
        </p:txBody>
      </p:sp>
      <p:sp>
        <p:nvSpPr>
          <p:cNvPr id="29" name="Shape 26"/>
          <p:cNvSpPr/>
          <p:nvPr/>
        </p:nvSpPr>
        <p:spPr>
          <a:xfrm>
            <a:off x="10494569" y="3666744"/>
            <a:ext cx="182880" cy="182880"/>
          </a:xfrm>
          <a:prstGeom prst="ellipse">
            <a:avLst/>
          </a:prstGeom>
          <a:solidFill>
            <a:srgbClr val="FF5B2E"/>
          </a:solidFill>
          <a:ln w="25400">
            <a:solidFill>
              <a:srgbClr val="0A0B0F"/>
            </a:solidFill>
            <a:prstDash val="solid"/>
          </a:ln>
        </p:spPr>
      </p:sp>
      <p:sp>
        <p:nvSpPr>
          <p:cNvPr id="30" name="Text 27"/>
          <p:cNvSpPr/>
          <p:nvPr/>
        </p:nvSpPr>
        <p:spPr>
          <a:xfrm>
            <a:off x="9531706" y="3154680"/>
            <a:ext cx="2108606" cy="457200"/>
          </a:xfrm>
          <a:prstGeom prst="rect">
            <a:avLst/>
          </a:prstGeom>
          <a:noFill/>
          <a:ln/>
        </p:spPr>
        <p:txBody>
          <a:bodyPr wrap="square" lIns="0" tIns="0" rIns="0" bIns="0" rtlCol="0" anchor="t"/>
          <a:lstStyle/>
          <a:p>
            <a:pPr algn="ctr" indent="0" marL="0">
              <a:buNone/>
            </a:pPr>
            <a:r>
              <a:rPr lang="en-US" sz="3000" dirty="0">
                <a:solidFill>
                  <a:srgbClr val="FF5B2E"/>
                </a:solidFill>
                <a:latin typeface="Cambria" pitchFamily="34" charset="0"/>
                <a:ea typeface="Cambria" pitchFamily="34" charset="-122"/>
                <a:cs typeface="Cambria" pitchFamily="34" charset="-120"/>
              </a:rPr>
              <a:t>YYYY</a:t>
            </a:r>
            <a:endParaRPr lang="en-US" sz="3000" dirty="0"/>
          </a:p>
        </p:txBody>
      </p:sp>
      <p:sp>
        <p:nvSpPr>
          <p:cNvPr id="31" name="Shape 28"/>
          <p:cNvSpPr/>
          <p:nvPr/>
        </p:nvSpPr>
        <p:spPr>
          <a:xfrm>
            <a:off x="9531706" y="4069080"/>
            <a:ext cx="2108606" cy="1965960"/>
          </a:xfrm>
          <a:prstGeom prst="roundRect">
            <a:avLst>
              <a:gd name="adj" fmla="val 5581"/>
            </a:avLst>
          </a:prstGeom>
          <a:solidFill>
            <a:srgbClr val="12141A"/>
          </a:solidFill>
          <a:ln w="9525">
            <a:solidFill>
              <a:srgbClr val="2A2D38"/>
            </a:solidFill>
            <a:prstDash val="solid"/>
          </a:ln>
        </p:spPr>
      </p:sp>
      <p:sp>
        <p:nvSpPr>
          <p:cNvPr id="32" name="Text 29"/>
          <p:cNvSpPr/>
          <p:nvPr/>
        </p:nvSpPr>
        <p:spPr>
          <a:xfrm>
            <a:off x="9714586" y="4297680"/>
            <a:ext cx="1742846" cy="548640"/>
          </a:xfrm>
          <a:prstGeom prst="rect">
            <a:avLst/>
          </a:prstGeom>
          <a:noFill/>
          <a:ln/>
        </p:spPr>
        <p:txBody>
          <a:bodyPr wrap="square" lIns="0" tIns="0" rIns="0" bIns="0" rtlCol="0" anchor="t"/>
          <a:lstStyle/>
          <a:p>
            <a:pPr algn="ctr" indent="0" marL="0">
              <a:buNone/>
            </a:pPr>
            <a:r>
              <a:rPr lang="en-US" sz="1250" b="1" spc="-20" kern="0" dirty="0">
                <a:solidFill>
                  <a:srgbClr val="F5F5F7"/>
                </a:solidFill>
                <a:latin typeface="Calibri" pitchFamily="34" charset="0"/>
                <a:ea typeface="Calibri" pitchFamily="34" charset="-122"/>
                <a:cs typeface="Calibri" pitchFamily="34" charset="-120"/>
              </a:rPr>
              <a:t>Talent &amp; Athlete PR</a:t>
            </a:r>
            <a:endParaRPr lang="en-US" sz="1250" dirty="0"/>
          </a:p>
        </p:txBody>
      </p:sp>
      <p:sp>
        <p:nvSpPr>
          <p:cNvPr id="33" name="Text 30"/>
          <p:cNvSpPr/>
          <p:nvPr/>
        </p:nvSpPr>
        <p:spPr>
          <a:xfrm>
            <a:off x="9714586" y="4892040"/>
            <a:ext cx="1742846" cy="960120"/>
          </a:xfrm>
          <a:prstGeom prst="rect">
            <a:avLst/>
          </a:prstGeom>
          <a:noFill/>
          <a:ln/>
        </p:spPr>
        <p:txBody>
          <a:bodyPr wrap="square" lIns="0" tIns="0" rIns="0" bIns="0" rtlCol="0" anchor="t"/>
          <a:lstStyle/>
          <a:p>
            <a:pPr algn="ctr" indent="0" marL="0">
              <a:lnSpc>
                <a:spcPct val="140000"/>
              </a:lnSpc>
              <a:buNone/>
            </a:pPr>
            <a:r>
              <a:rPr lang="en-US" sz="1000" dirty="0">
                <a:solidFill>
                  <a:srgbClr val="A8ADBD"/>
                </a:solidFill>
                <a:latin typeface="Calibri" pitchFamily="34" charset="0"/>
                <a:ea typeface="Calibri" pitchFamily="34" charset="-122"/>
                <a:cs typeface="Calibri" pitchFamily="34" charset="-120"/>
              </a:rPr>
              <a:t>Layanan personal branding untuk atlet &amp; talent.</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04</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Text 2"/>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F5B2E"/>
                </a:solidFill>
                <a:latin typeface="Calibri" pitchFamily="34" charset="0"/>
                <a:ea typeface="Calibri" pitchFamily="34" charset="-122"/>
                <a:cs typeface="Calibri" pitchFamily="34" charset="-120"/>
              </a:rPr>
              <a:t>03  ·  VISI &amp; MISI</a:t>
            </a:r>
            <a:endParaRPr lang="en-US" sz="900" dirty="0"/>
          </a:p>
        </p:txBody>
      </p:sp>
      <p:sp>
        <p:nvSpPr>
          <p:cNvPr id="6" name="Text 3"/>
          <p:cNvSpPr/>
          <p:nvPr/>
        </p:nvSpPr>
        <p:spPr>
          <a:xfrm>
            <a:off x="548640" y="868680"/>
            <a:ext cx="10972800" cy="1097280"/>
          </a:xfrm>
          <a:prstGeom prst="rect">
            <a:avLst/>
          </a:prstGeom>
          <a:noFill/>
          <a:ln/>
        </p:spPr>
        <p:txBody>
          <a:bodyPr wrap="square" lIns="0" tIns="0" rIns="0" bIns="0" rtlCol="0" anchor="t"/>
          <a:lstStyle/>
          <a:p>
            <a:pPr indent="0" marL="0">
              <a:buNone/>
            </a:pPr>
            <a:r>
              <a:rPr lang="en-US" sz="4000" spc="-100" kern="0" dirty="0">
                <a:solidFill>
                  <a:srgbClr val="F5F5F7"/>
                </a:solidFill>
                <a:latin typeface="Calibri" pitchFamily="34" charset="0"/>
                <a:ea typeface="Calibri" pitchFamily="34" charset="-122"/>
                <a:cs typeface="Calibri" pitchFamily="34" charset="-120"/>
              </a:rPr>
              <a:t>Arah dan </a:t>
            </a:r>
            <a:pPr indent="0" marL="0">
              <a:buNone/>
            </a:pPr>
            <a:r>
              <a:rPr lang="en-US" sz="4000" i="1" spc="-100" kern="0" dirty="0">
                <a:solidFill>
                  <a:srgbClr val="FF5B2E"/>
                </a:solidFill>
                <a:latin typeface="Cambria" pitchFamily="34" charset="0"/>
                <a:ea typeface="Cambria" pitchFamily="34" charset="-122"/>
                <a:cs typeface="Cambria" pitchFamily="34" charset="-120"/>
              </a:rPr>
              <a:t>komitmen</a:t>
            </a:r>
            <a:pPr indent="0" marL="0">
              <a:buNone/>
            </a:pPr>
            <a:r>
              <a:rPr lang="en-US" sz="4000" spc="-100" kern="0" dirty="0">
                <a:solidFill>
                  <a:srgbClr val="F5F5F7"/>
                </a:solidFill>
                <a:latin typeface="Calibri" pitchFamily="34" charset="0"/>
                <a:ea typeface="Calibri" pitchFamily="34" charset="-122"/>
                <a:cs typeface="Calibri" pitchFamily="34" charset="-120"/>
              </a:rPr>
              <a:t> MediaRilis.</a:t>
            </a:r>
            <a:endParaRPr lang="en-US" sz="4000" dirty="0"/>
          </a:p>
        </p:txBody>
      </p:sp>
      <p:sp>
        <p:nvSpPr>
          <p:cNvPr id="7" name="Shape 4"/>
          <p:cNvSpPr/>
          <p:nvPr/>
        </p:nvSpPr>
        <p:spPr>
          <a:xfrm>
            <a:off x="548640" y="2286000"/>
            <a:ext cx="5454396" cy="3520440"/>
          </a:xfrm>
          <a:prstGeom prst="roundRect">
            <a:avLst>
              <a:gd name="adj" fmla="val 3117"/>
            </a:avLst>
          </a:prstGeom>
          <a:solidFill>
            <a:srgbClr val="12141A"/>
          </a:solidFill>
          <a:ln w="9525">
            <a:solidFill>
              <a:srgbClr val="2A2D38"/>
            </a:solidFill>
            <a:prstDash val="solid"/>
          </a:ln>
        </p:spPr>
      </p:sp>
      <p:sp>
        <p:nvSpPr>
          <p:cNvPr id="8" name="Shape 5"/>
          <p:cNvSpPr/>
          <p:nvPr/>
        </p:nvSpPr>
        <p:spPr>
          <a:xfrm>
            <a:off x="548640" y="2286000"/>
            <a:ext cx="45720" cy="3520440"/>
          </a:xfrm>
          <a:prstGeom prst="rect">
            <a:avLst/>
          </a:prstGeom>
          <a:solidFill>
            <a:srgbClr val="FF5B2E"/>
          </a:solidFill>
          <a:ln w="12700">
            <a:solidFill>
              <a:srgbClr val="FF5B2E"/>
            </a:solidFill>
            <a:prstDash val="solid"/>
          </a:ln>
        </p:spPr>
      </p:sp>
      <p:sp>
        <p:nvSpPr>
          <p:cNvPr id="9" name="Text 6"/>
          <p:cNvSpPr/>
          <p:nvPr/>
        </p:nvSpPr>
        <p:spPr>
          <a:xfrm>
            <a:off x="914400" y="2606040"/>
            <a:ext cx="4905756" cy="320040"/>
          </a:xfrm>
          <a:prstGeom prst="rect">
            <a:avLst/>
          </a:prstGeom>
          <a:noFill/>
          <a:ln/>
        </p:spPr>
        <p:txBody>
          <a:bodyPr wrap="square" lIns="0" tIns="0" rIns="0" bIns="0" rtlCol="0" anchor="t"/>
          <a:lstStyle/>
          <a:p>
            <a:pPr indent="0" marL="0">
              <a:buNone/>
            </a:pPr>
            <a:r>
              <a:rPr lang="en-US" sz="1100" b="1" spc="400" kern="0" dirty="0">
                <a:solidFill>
                  <a:srgbClr val="FF5B2E"/>
                </a:solidFill>
                <a:latin typeface="Calibri" pitchFamily="34" charset="0"/>
                <a:ea typeface="Calibri" pitchFamily="34" charset="-122"/>
                <a:cs typeface="Calibri" pitchFamily="34" charset="-120"/>
              </a:rPr>
              <a:t>VISI</a:t>
            </a:r>
            <a:endParaRPr lang="en-US" sz="1100" dirty="0"/>
          </a:p>
        </p:txBody>
      </p:sp>
      <p:sp>
        <p:nvSpPr>
          <p:cNvPr id="10" name="Text 7"/>
          <p:cNvSpPr/>
          <p:nvPr/>
        </p:nvSpPr>
        <p:spPr>
          <a:xfrm>
            <a:off x="914400" y="3063240"/>
            <a:ext cx="4905756" cy="2606040"/>
          </a:xfrm>
          <a:prstGeom prst="rect">
            <a:avLst/>
          </a:prstGeom>
          <a:noFill/>
          <a:ln/>
        </p:spPr>
        <p:txBody>
          <a:bodyPr wrap="square" lIns="0" tIns="0" rIns="0" bIns="0" rtlCol="0" anchor="t"/>
          <a:lstStyle/>
          <a:p>
            <a:pPr indent="0" marL="0">
              <a:lnSpc>
                <a:spcPct val="150000"/>
              </a:lnSpc>
              <a:buNone/>
            </a:pPr>
            <a:r>
              <a:rPr lang="en-US" sz="1600" dirty="0">
                <a:solidFill>
                  <a:srgbClr val="F5F5F7"/>
                </a:solidFill>
                <a:latin typeface="Calibri" pitchFamily="34" charset="0"/>
                <a:ea typeface="Calibri" pitchFamily="34" charset="-122"/>
                <a:cs typeface="Calibri" pitchFamily="34" charset="-120"/>
              </a:rPr>
              <a:t>Menjadi platform distribusi press release </a:t>
            </a:r>
            <a:pPr indent="0" marL="0">
              <a:lnSpc>
                <a:spcPct val="150000"/>
              </a:lnSpc>
              <a:buNone/>
            </a:pPr>
            <a:r>
              <a:rPr lang="en-US" sz="1600" i="1" dirty="0">
                <a:solidFill>
                  <a:srgbClr val="F5F5F7"/>
                </a:solidFill>
                <a:latin typeface="Cambria" pitchFamily="34" charset="0"/>
                <a:ea typeface="Cambria" pitchFamily="34" charset="-122"/>
                <a:cs typeface="Cambria" pitchFamily="34" charset="-120"/>
              </a:rPr>
              <a:t>nomor satu</a:t>
            </a:r>
            <a:pPr indent="0" marL="0">
              <a:lnSpc>
                <a:spcPct val="150000"/>
              </a:lnSpc>
              <a:buNone/>
            </a:pPr>
            <a:r>
              <a:rPr lang="en-US" sz="1600" dirty="0">
                <a:solidFill>
                  <a:srgbClr val="F5F5F7"/>
                </a:solidFill>
                <a:latin typeface="Calibri" pitchFamily="34" charset="0"/>
                <a:ea typeface="Calibri" pitchFamily="34" charset="-122"/>
                <a:cs typeface="Calibri" pitchFamily="34" charset="-120"/>
              </a:rPr>
              <a:t> di Indonesia yang paling dipercaya oleh brand, startup, dan agensi PR, sekaligus menjadi mitra strategis brand dalam membangun reputasi jangka panjang.</a:t>
            </a:r>
            <a:endParaRPr lang="en-US" sz="1600" dirty="0"/>
          </a:p>
        </p:txBody>
      </p:sp>
      <p:sp>
        <p:nvSpPr>
          <p:cNvPr id="11" name="Shape 8"/>
          <p:cNvSpPr/>
          <p:nvPr/>
        </p:nvSpPr>
        <p:spPr>
          <a:xfrm>
            <a:off x="6185916" y="2286000"/>
            <a:ext cx="5454396" cy="3520440"/>
          </a:xfrm>
          <a:prstGeom prst="roundRect">
            <a:avLst>
              <a:gd name="adj" fmla="val 3117"/>
            </a:avLst>
          </a:prstGeom>
          <a:solidFill>
            <a:srgbClr val="12141A"/>
          </a:solidFill>
          <a:ln w="9525">
            <a:solidFill>
              <a:srgbClr val="2A2D38"/>
            </a:solidFill>
            <a:prstDash val="solid"/>
          </a:ln>
        </p:spPr>
      </p:sp>
      <p:sp>
        <p:nvSpPr>
          <p:cNvPr id="12" name="Shape 9"/>
          <p:cNvSpPr/>
          <p:nvPr/>
        </p:nvSpPr>
        <p:spPr>
          <a:xfrm>
            <a:off x="6185916" y="2286000"/>
            <a:ext cx="45720" cy="3520440"/>
          </a:xfrm>
          <a:prstGeom prst="rect">
            <a:avLst/>
          </a:prstGeom>
          <a:solidFill>
            <a:srgbClr val="FF5B2E"/>
          </a:solidFill>
          <a:ln w="12700">
            <a:solidFill>
              <a:srgbClr val="FF5B2E"/>
            </a:solidFill>
            <a:prstDash val="solid"/>
          </a:ln>
        </p:spPr>
      </p:sp>
      <p:sp>
        <p:nvSpPr>
          <p:cNvPr id="13" name="Text 10"/>
          <p:cNvSpPr/>
          <p:nvPr/>
        </p:nvSpPr>
        <p:spPr>
          <a:xfrm>
            <a:off x="6551676" y="2606040"/>
            <a:ext cx="4905756" cy="320040"/>
          </a:xfrm>
          <a:prstGeom prst="rect">
            <a:avLst/>
          </a:prstGeom>
          <a:noFill/>
          <a:ln/>
        </p:spPr>
        <p:txBody>
          <a:bodyPr wrap="square" lIns="0" tIns="0" rIns="0" bIns="0" rtlCol="0" anchor="t"/>
          <a:lstStyle/>
          <a:p>
            <a:pPr indent="0" marL="0">
              <a:buNone/>
            </a:pPr>
            <a:r>
              <a:rPr lang="en-US" sz="1100" b="1" spc="400" kern="0" dirty="0">
                <a:solidFill>
                  <a:srgbClr val="FF5B2E"/>
                </a:solidFill>
                <a:latin typeface="Calibri" pitchFamily="34" charset="0"/>
                <a:ea typeface="Calibri" pitchFamily="34" charset="-122"/>
                <a:cs typeface="Calibri" pitchFamily="34" charset="-120"/>
              </a:rPr>
              <a:t>MISI</a:t>
            </a:r>
            <a:endParaRPr lang="en-US" sz="1100" dirty="0"/>
          </a:p>
        </p:txBody>
      </p:sp>
      <p:sp>
        <p:nvSpPr>
          <p:cNvPr id="14" name="Text 11"/>
          <p:cNvSpPr/>
          <p:nvPr/>
        </p:nvSpPr>
        <p:spPr>
          <a:xfrm>
            <a:off x="6551676" y="3108960"/>
            <a:ext cx="4905756" cy="2606040"/>
          </a:xfrm>
          <a:prstGeom prst="rect">
            <a:avLst/>
          </a:prstGeom>
          <a:noFill/>
          <a:ln/>
        </p:spPr>
        <p:txBody>
          <a:bodyPr wrap="square" lIns="0" tIns="0" rIns="0" bIns="0" rtlCol="0" anchor="t"/>
          <a:lstStyle/>
          <a:p>
            <a:pPr marL="342900" indent="-342900">
              <a:lnSpc>
                <a:spcPct val="145000"/>
              </a:lnSpc>
              <a:spcAft>
                <a:spcPts val="800"/>
              </a:spcAft>
              <a:buSzPct val="100000"/>
              <a:buChar char="→"/>
            </a:pPr>
            <a:r>
              <a:rPr lang="en-US" sz="1300" dirty="0">
                <a:solidFill>
                  <a:srgbClr val="F5F5F7"/>
                </a:solidFill>
                <a:latin typeface="Calibri" pitchFamily="34" charset="0"/>
                <a:ea typeface="Calibri" pitchFamily="34" charset="-122"/>
                <a:cs typeface="Calibri" pitchFamily="34" charset="-120"/>
              </a:rPr>
              <a:t>Mempermudah akses distribusi PR ke jaringan media tier-1 Indonesia</a:t>
            </a:r>
            <a:endParaRPr lang="en-US" sz="1300" dirty="0"/>
          </a:p>
          <a:p>
            <a:pPr marL="342900" indent="-342900">
              <a:lnSpc>
                <a:spcPct val="145000"/>
              </a:lnSpc>
              <a:spcAft>
                <a:spcPts val="800"/>
              </a:spcAft>
              <a:buSzPct val="100000"/>
              <a:buChar char="→"/>
            </a:pPr>
            <a:r>
              <a:rPr lang="en-US" sz="1300" dirty="0">
                <a:solidFill>
                  <a:srgbClr val="F5F5F7"/>
                </a:solidFill>
                <a:latin typeface="Calibri" pitchFamily="34" charset="0"/>
                <a:ea typeface="Calibri" pitchFamily="34" charset="-122"/>
                <a:cs typeface="Calibri" pitchFamily="34" charset="-120"/>
              </a:rPr>
              <a:t>Memberikan laporan tayang yang transparan dan terverifikasi</a:t>
            </a:r>
            <a:endParaRPr lang="en-US" sz="1300" dirty="0"/>
          </a:p>
          <a:p>
            <a:pPr marL="342900" indent="-342900">
              <a:lnSpc>
                <a:spcPct val="145000"/>
              </a:lnSpc>
              <a:spcAft>
                <a:spcPts val="800"/>
              </a:spcAft>
              <a:buSzPct val="100000"/>
              <a:buChar char="→"/>
            </a:pPr>
            <a:r>
              <a:rPr lang="en-US" sz="1300" dirty="0">
                <a:solidFill>
                  <a:srgbClr val="F5F5F7"/>
                </a:solidFill>
                <a:latin typeface="Calibri" pitchFamily="34" charset="0"/>
                <a:ea typeface="Calibri" pitchFamily="34" charset="-122"/>
                <a:cs typeface="Calibri" pitchFamily="34" charset="-120"/>
              </a:rPr>
              <a:t>Menyediakan layanan PR yang terjangkau untuk semua ukuran bisnis</a:t>
            </a:r>
            <a:endParaRPr lang="en-US" sz="1300" dirty="0"/>
          </a:p>
          <a:p>
            <a:pPr marL="342900" indent="-342900">
              <a:lnSpc>
                <a:spcPct val="145000"/>
              </a:lnSpc>
              <a:spcAft>
                <a:spcPts val="800"/>
              </a:spcAft>
              <a:buSzPct val="100000"/>
              <a:buChar char="→"/>
            </a:pPr>
            <a:r>
              <a:rPr lang="en-US" sz="1300" dirty="0">
                <a:solidFill>
                  <a:srgbClr val="F5F5F7"/>
                </a:solidFill>
                <a:latin typeface="Calibri" pitchFamily="34" charset="0"/>
                <a:ea typeface="Calibri" pitchFamily="34" charset="-122"/>
                <a:cs typeface="Calibri" pitchFamily="34" charset="-120"/>
              </a:rPr>
              <a:t>Menjadi mitra brand dalam menghadapi krisis reputasi dan membangun personal branding</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05</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Text 2"/>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F5B2E"/>
                </a:solidFill>
                <a:latin typeface="Calibri" pitchFamily="34" charset="0"/>
                <a:ea typeface="Calibri" pitchFamily="34" charset="-122"/>
                <a:cs typeface="Calibri" pitchFamily="34" charset="-120"/>
              </a:rPr>
              <a:t>04  ·  LAYANAN</a:t>
            </a:r>
            <a:endParaRPr lang="en-US" sz="900" dirty="0"/>
          </a:p>
        </p:txBody>
      </p:sp>
      <p:sp>
        <p:nvSpPr>
          <p:cNvPr id="6" name="Text 3"/>
          <p:cNvSpPr/>
          <p:nvPr/>
        </p:nvSpPr>
        <p:spPr>
          <a:xfrm>
            <a:off x="548640" y="868680"/>
            <a:ext cx="10972800" cy="1097280"/>
          </a:xfrm>
          <a:prstGeom prst="rect">
            <a:avLst/>
          </a:prstGeom>
          <a:noFill/>
          <a:ln/>
        </p:spPr>
        <p:txBody>
          <a:bodyPr wrap="square" lIns="0" tIns="0" rIns="0" bIns="0" rtlCol="0" anchor="t"/>
          <a:lstStyle/>
          <a:p>
            <a:pPr indent="0" marL="0">
              <a:buNone/>
            </a:pPr>
            <a:r>
              <a:rPr lang="en-US" sz="3800" spc="-100" kern="0" dirty="0">
                <a:solidFill>
                  <a:srgbClr val="F5F5F7"/>
                </a:solidFill>
                <a:latin typeface="Calibri" pitchFamily="34" charset="0"/>
                <a:ea typeface="Calibri" pitchFamily="34" charset="-122"/>
                <a:cs typeface="Calibri" pitchFamily="34" charset="-120"/>
              </a:rPr>
              <a:t>Tiga lini layanan </a:t>
            </a:r>
            <a:pPr indent="0" marL="0">
              <a:buNone/>
            </a:pPr>
            <a:r>
              <a:rPr lang="en-US" sz="3800" i="1" spc="-100" kern="0" dirty="0">
                <a:solidFill>
                  <a:srgbClr val="FF5B2E"/>
                </a:solidFill>
                <a:latin typeface="Cambria" pitchFamily="34" charset="0"/>
                <a:ea typeface="Cambria" pitchFamily="34" charset="-122"/>
                <a:cs typeface="Cambria" pitchFamily="34" charset="-120"/>
              </a:rPr>
              <a:t>PR yang kami sediakan</a:t>
            </a:r>
            <a:pPr indent="0" marL="0">
              <a:buNone/>
            </a:pPr>
            <a:r>
              <a:rPr lang="en-US" sz="3800" spc="-100" kern="0" dirty="0">
                <a:solidFill>
                  <a:srgbClr val="F5F5F7"/>
                </a:solidFill>
                <a:latin typeface="Calibri" pitchFamily="34" charset="0"/>
                <a:ea typeface="Calibri" pitchFamily="34" charset="-122"/>
                <a:cs typeface="Calibri" pitchFamily="34" charset="-120"/>
              </a:rPr>
              <a:t>.</a:t>
            </a:r>
            <a:endParaRPr lang="en-US" sz="3800" dirty="0"/>
          </a:p>
        </p:txBody>
      </p:sp>
      <p:sp>
        <p:nvSpPr>
          <p:cNvPr id="7" name="Text 4"/>
          <p:cNvSpPr/>
          <p:nvPr/>
        </p:nvSpPr>
        <p:spPr>
          <a:xfrm>
            <a:off x="548640" y="1828800"/>
            <a:ext cx="10972800" cy="822960"/>
          </a:xfrm>
          <a:prstGeom prst="rect">
            <a:avLst/>
          </a:prstGeom>
          <a:noFill/>
          <a:ln/>
        </p:spPr>
        <p:txBody>
          <a:bodyPr wrap="square" lIns="0" tIns="0" rIns="0" bIns="0" rtlCol="0" anchor="t"/>
          <a:lstStyle/>
          <a:p>
            <a:pPr indent="0" marL="0">
              <a:lnSpc>
                <a:spcPct val="140000"/>
              </a:lnSpc>
              <a:buNone/>
            </a:pPr>
            <a:r>
              <a:rPr lang="en-US" sz="1200" dirty="0">
                <a:solidFill>
                  <a:srgbClr val="A8ADBD"/>
                </a:solidFill>
                <a:latin typeface="Calibri" pitchFamily="34" charset="0"/>
                <a:ea typeface="Calibri" pitchFamily="34" charset="-122"/>
                <a:cs typeface="Calibri" pitchFamily="34" charset="-120"/>
              </a:rPr>
              <a:t>MediaRilis menyediakan tiga jenis layanan untuk memenuhi kebutuhan komunikasi brand di berbagai konteks, dari publikasi reguler hingga situasi krisis dan personal branding jangka panjang.</a:t>
            </a:r>
            <a:endParaRPr lang="en-US" sz="1200" dirty="0"/>
          </a:p>
        </p:txBody>
      </p:sp>
      <p:sp>
        <p:nvSpPr>
          <p:cNvPr id="8" name="Shape 5"/>
          <p:cNvSpPr/>
          <p:nvPr/>
        </p:nvSpPr>
        <p:spPr>
          <a:xfrm>
            <a:off x="548640" y="2880360"/>
            <a:ext cx="3703320" cy="3200400"/>
          </a:xfrm>
          <a:prstGeom prst="roundRect">
            <a:avLst>
              <a:gd name="adj" fmla="val 3429"/>
            </a:avLst>
          </a:prstGeom>
          <a:solidFill>
            <a:srgbClr val="12141A"/>
          </a:solidFill>
          <a:ln w="9525">
            <a:solidFill>
              <a:srgbClr val="2A2D38"/>
            </a:solidFill>
            <a:prstDash val="solid"/>
          </a:ln>
        </p:spPr>
      </p:sp>
      <p:sp>
        <p:nvSpPr>
          <p:cNvPr id="9" name="Shape 6"/>
          <p:cNvSpPr/>
          <p:nvPr/>
        </p:nvSpPr>
        <p:spPr>
          <a:xfrm>
            <a:off x="548640" y="2880360"/>
            <a:ext cx="45720" cy="3200400"/>
          </a:xfrm>
          <a:prstGeom prst="rect">
            <a:avLst/>
          </a:prstGeom>
          <a:solidFill>
            <a:srgbClr val="FF5B2E"/>
          </a:solidFill>
          <a:ln w="12700">
            <a:solidFill>
              <a:srgbClr val="FF5B2E"/>
            </a:solidFill>
            <a:prstDash val="solid"/>
          </a:ln>
        </p:spPr>
      </p:sp>
      <p:sp>
        <p:nvSpPr>
          <p:cNvPr id="10" name="Text 7"/>
          <p:cNvSpPr/>
          <p:nvPr/>
        </p:nvSpPr>
        <p:spPr>
          <a:xfrm>
            <a:off x="868680" y="3154680"/>
            <a:ext cx="3200400" cy="274320"/>
          </a:xfrm>
          <a:prstGeom prst="rect">
            <a:avLst/>
          </a:prstGeom>
          <a:noFill/>
          <a:ln/>
        </p:spPr>
        <p:txBody>
          <a:bodyPr wrap="square" lIns="0" tIns="0" rIns="0" bIns="0" rtlCol="0" anchor="t"/>
          <a:lstStyle/>
          <a:p>
            <a:pPr indent="0" marL="0">
              <a:buNone/>
            </a:pPr>
            <a:r>
              <a:rPr lang="en-US" sz="900" b="1" spc="300" kern="0" dirty="0">
                <a:solidFill>
                  <a:srgbClr val="FF5B2E"/>
                </a:solidFill>
                <a:latin typeface="Calibri" pitchFamily="34" charset="0"/>
                <a:ea typeface="Calibri" pitchFamily="34" charset="-122"/>
                <a:cs typeface="Calibri" pitchFamily="34" charset="-120"/>
              </a:rPr>
              <a:t>LAYANAN UTAMA</a:t>
            </a:r>
            <a:endParaRPr lang="en-US" sz="900" dirty="0"/>
          </a:p>
        </p:txBody>
      </p:sp>
      <p:sp>
        <p:nvSpPr>
          <p:cNvPr id="11" name="Text 8"/>
          <p:cNvSpPr/>
          <p:nvPr/>
        </p:nvSpPr>
        <p:spPr>
          <a:xfrm>
            <a:off x="868680" y="3429000"/>
            <a:ext cx="3200400" cy="1005840"/>
          </a:xfrm>
          <a:prstGeom prst="rect">
            <a:avLst/>
          </a:prstGeom>
          <a:noFill/>
          <a:ln/>
        </p:spPr>
        <p:txBody>
          <a:bodyPr wrap="square" lIns="0" tIns="0" rIns="0" bIns="0" rtlCol="0" anchor="t"/>
          <a:lstStyle/>
          <a:p>
            <a:pPr indent="0" marL="0">
              <a:lnSpc>
                <a:spcPct val="110000"/>
              </a:lnSpc>
              <a:buNone/>
            </a:pPr>
            <a:r>
              <a:rPr lang="en-US" sz="2200" b="1" spc="-30" kern="0" dirty="0">
                <a:solidFill>
                  <a:srgbClr val="F5F5F7"/>
                </a:solidFill>
                <a:latin typeface="Calibri" pitchFamily="34" charset="0"/>
                <a:ea typeface="Calibri" pitchFamily="34" charset="-122"/>
                <a:cs typeface="Calibri" pitchFamily="34" charset="-120"/>
              </a:rPr>
              <a:t>Distribusi</a:t>
            </a:r>
            <a:endParaRPr lang="en-US" sz="2200" dirty="0"/>
          </a:p>
          <a:p>
            <a:pPr indent="0" marL="0">
              <a:lnSpc>
                <a:spcPct val="110000"/>
              </a:lnSpc>
              <a:buNone/>
            </a:pPr>
            <a:r>
              <a:rPr lang="en-US" sz="2200" b="1" spc="-30" kern="0" dirty="0">
                <a:solidFill>
                  <a:srgbClr val="F5F5F7"/>
                </a:solidFill>
                <a:latin typeface="Calibri" pitchFamily="34" charset="0"/>
                <a:ea typeface="Calibri" pitchFamily="34" charset="-122"/>
                <a:cs typeface="Calibri" pitchFamily="34" charset="-120"/>
              </a:rPr>
              <a:t>Press Release</a:t>
            </a:r>
            <a:endParaRPr lang="en-US" sz="2200" dirty="0"/>
          </a:p>
        </p:txBody>
      </p:sp>
      <p:sp>
        <p:nvSpPr>
          <p:cNvPr id="12" name="Text 9"/>
          <p:cNvSpPr/>
          <p:nvPr/>
        </p:nvSpPr>
        <p:spPr>
          <a:xfrm>
            <a:off x="868680" y="4389120"/>
            <a:ext cx="3200400" cy="1188720"/>
          </a:xfrm>
          <a:prstGeom prst="rect">
            <a:avLst/>
          </a:prstGeom>
          <a:noFill/>
          <a:ln/>
        </p:spPr>
        <p:txBody>
          <a:bodyPr wrap="square" lIns="0" tIns="0" rIns="0" bIns="0" rtlCol="0" anchor="t"/>
          <a:lstStyle/>
          <a:p>
            <a:pPr indent="0" marL="0">
              <a:lnSpc>
                <a:spcPct val="150000"/>
              </a:lnSpc>
              <a:buNone/>
            </a:pPr>
            <a:r>
              <a:rPr lang="en-US" sz="1100" dirty="0">
                <a:solidFill>
                  <a:srgbClr val="A8ADBD"/>
                </a:solidFill>
                <a:latin typeface="Calibri" pitchFamily="34" charset="0"/>
                <a:ea typeface="Calibri" pitchFamily="34" charset="-122"/>
                <a:cs typeface="Calibri" pitchFamily="34" charset="-120"/>
              </a:rPr>
              <a:t>Distribusi berita brand ke jaringan 200+ media online Indonesia, dari tier-1 nasional hingga vertical publisher.</a:t>
            </a:r>
            <a:endParaRPr lang="en-US" sz="1100" dirty="0"/>
          </a:p>
        </p:txBody>
      </p:sp>
      <p:sp>
        <p:nvSpPr>
          <p:cNvPr id="13" name="Shape 10"/>
          <p:cNvSpPr/>
          <p:nvPr/>
        </p:nvSpPr>
        <p:spPr>
          <a:xfrm>
            <a:off x="868680" y="5212080"/>
            <a:ext cx="3063240" cy="13716"/>
          </a:xfrm>
          <a:prstGeom prst="rect">
            <a:avLst/>
          </a:prstGeom>
          <a:solidFill>
            <a:srgbClr val="2A2D38"/>
          </a:solidFill>
          <a:ln w="12700">
            <a:solidFill>
              <a:srgbClr val="2A2D38"/>
            </a:solidFill>
            <a:prstDash val="solid"/>
          </a:ln>
        </p:spPr>
      </p:sp>
      <p:sp>
        <p:nvSpPr>
          <p:cNvPr id="14" name="Text 11"/>
          <p:cNvSpPr/>
          <p:nvPr/>
        </p:nvSpPr>
        <p:spPr>
          <a:xfrm>
            <a:off x="868680" y="5349240"/>
            <a:ext cx="3200400" cy="685800"/>
          </a:xfrm>
          <a:prstGeom prst="rect">
            <a:avLst/>
          </a:prstGeom>
          <a:noFill/>
          <a:ln/>
        </p:spPr>
        <p:txBody>
          <a:bodyPr wrap="square" lIns="0" tIns="0" rIns="0" bIns="0" rtlCol="0" anchor="t"/>
          <a:lstStyle/>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Distribusi reguler</a:t>
            </a:r>
            <a:endParaRPr lang="en-US" sz="1000" dirty="0"/>
          </a:p>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Media tier-1 &amp; tier-2</a:t>
            </a:r>
            <a:endParaRPr lang="en-US" sz="1000" dirty="0"/>
          </a:p>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Penulisan editorial</a:t>
            </a:r>
            <a:endParaRPr lang="en-US" sz="1000" dirty="0"/>
          </a:p>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Laporan tayang verified</a:t>
            </a:r>
            <a:endParaRPr lang="en-US" sz="1000" dirty="0"/>
          </a:p>
        </p:txBody>
      </p:sp>
      <p:sp>
        <p:nvSpPr>
          <p:cNvPr id="15" name="Shape 12"/>
          <p:cNvSpPr/>
          <p:nvPr/>
        </p:nvSpPr>
        <p:spPr>
          <a:xfrm>
            <a:off x="4389120" y="2880360"/>
            <a:ext cx="3703320" cy="3200400"/>
          </a:xfrm>
          <a:prstGeom prst="roundRect">
            <a:avLst>
              <a:gd name="adj" fmla="val 3429"/>
            </a:avLst>
          </a:prstGeom>
          <a:solidFill>
            <a:srgbClr val="12141A"/>
          </a:solidFill>
          <a:ln w="9525">
            <a:solidFill>
              <a:srgbClr val="2A2D38"/>
            </a:solidFill>
            <a:prstDash val="solid"/>
          </a:ln>
        </p:spPr>
      </p:sp>
      <p:sp>
        <p:nvSpPr>
          <p:cNvPr id="16" name="Shape 13"/>
          <p:cNvSpPr/>
          <p:nvPr/>
        </p:nvSpPr>
        <p:spPr>
          <a:xfrm>
            <a:off x="4389120" y="2880360"/>
            <a:ext cx="45720" cy="3200400"/>
          </a:xfrm>
          <a:prstGeom prst="rect">
            <a:avLst/>
          </a:prstGeom>
          <a:solidFill>
            <a:srgbClr val="E94560"/>
          </a:solidFill>
          <a:ln w="12700">
            <a:solidFill>
              <a:srgbClr val="E94560"/>
            </a:solidFill>
            <a:prstDash val="solid"/>
          </a:ln>
        </p:spPr>
      </p:sp>
      <p:sp>
        <p:nvSpPr>
          <p:cNvPr id="17" name="Text 14"/>
          <p:cNvSpPr/>
          <p:nvPr/>
        </p:nvSpPr>
        <p:spPr>
          <a:xfrm>
            <a:off x="4709160" y="3154680"/>
            <a:ext cx="3200400" cy="274320"/>
          </a:xfrm>
          <a:prstGeom prst="rect">
            <a:avLst/>
          </a:prstGeom>
          <a:noFill/>
          <a:ln/>
        </p:spPr>
        <p:txBody>
          <a:bodyPr wrap="square" lIns="0" tIns="0" rIns="0" bIns="0" rtlCol="0" anchor="t"/>
          <a:lstStyle/>
          <a:p>
            <a:pPr indent="0" marL="0">
              <a:buNone/>
            </a:pPr>
            <a:r>
              <a:rPr lang="en-US" sz="900" b="1" spc="300" kern="0" dirty="0">
                <a:solidFill>
                  <a:srgbClr val="E94560"/>
                </a:solidFill>
                <a:latin typeface="Calibri" pitchFamily="34" charset="0"/>
                <a:ea typeface="Calibri" pitchFamily="34" charset="-122"/>
                <a:cs typeface="Calibri" pitchFamily="34" charset="-120"/>
              </a:rPr>
              <a:t>SPESIALISASI</a:t>
            </a:r>
            <a:endParaRPr lang="en-US" sz="900" dirty="0"/>
          </a:p>
        </p:txBody>
      </p:sp>
      <p:sp>
        <p:nvSpPr>
          <p:cNvPr id="18" name="Text 15"/>
          <p:cNvSpPr/>
          <p:nvPr/>
        </p:nvSpPr>
        <p:spPr>
          <a:xfrm>
            <a:off x="4709160" y="3429000"/>
            <a:ext cx="3200400" cy="1005840"/>
          </a:xfrm>
          <a:prstGeom prst="rect">
            <a:avLst/>
          </a:prstGeom>
          <a:noFill/>
          <a:ln/>
        </p:spPr>
        <p:txBody>
          <a:bodyPr wrap="square" lIns="0" tIns="0" rIns="0" bIns="0" rtlCol="0" anchor="t"/>
          <a:lstStyle/>
          <a:p>
            <a:pPr indent="0" marL="0">
              <a:lnSpc>
                <a:spcPct val="110000"/>
              </a:lnSpc>
              <a:buNone/>
            </a:pPr>
            <a:r>
              <a:rPr lang="en-US" sz="2200" b="1" spc="-30" kern="0" dirty="0">
                <a:solidFill>
                  <a:srgbClr val="F5F5F7"/>
                </a:solidFill>
                <a:latin typeface="Calibri" pitchFamily="34" charset="0"/>
                <a:ea typeface="Calibri" pitchFamily="34" charset="-122"/>
                <a:cs typeface="Calibri" pitchFamily="34" charset="-120"/>
              </a:rPr>
              <a:t>Crisis</a:t>
            </a:r>
            <a:endParaRPr lang="en-US" sz="2200" dirty="0"/>
          </a:p>
          <a:p>
            <a:pPr indent="0" marL="0">
              <a:lnSpc>
                <a:spcPct val="110000"/>
              </a:lnSpc>
              <a:buNone/>
            </a:pPr>
            <a:r>
              <a:rPr lang="en-US" sz="2200" b="1" spc="-30" kern="0" dirty="0">
                <a:solidFill>
                  <a:srgbClr val="F5F5F7"/>
                </a:solidFill>
                <a:latin typeface="Calibri" pitchFamily="34" charset="0"/>
                <a:ea typeface="Calibri" pitchFamily="34" charset="-122"/>
                <a:cs typeface="Calibri" pitchFamily="34" charset="-120"/>
              </a:rPr>
              <a:t>Management</a:t>
            </a:r>
            <a:endParaRPr lang="en-US" sz="2200" dirty="0"/>
          </a:p>
        </p:txBody>
      </p:sp>
      <p:sp>
        <p:nvSpPr>
          <p:cNvPr id="19" name="Text 16"/>
          <p:cNvSpPr/>
          <p:nvPr/>
        </p:nvSpPr>
        <p:spPr>
          <a:xfrm>
            <a:off x="4709160" y="4389120"/>
            <a:ext cx="3200400" cy="1188720"/>
          </a:xfrm>
          <a:prstGeom prst="rect">
            <a:avLst/>
          </a:prstGeom>
          <a:noFill/>
          <a:ln/>
        </p:spPr>
        <p:txBody>
          <a:bodyPr wrap="square" lIns="0" tIns="0" rIns="0" bIns="0" rtlCol="0" anchor="t"/>
          <a:lstStyle/>
          <a:p>
            <a:pPr indent="0" marL="0">
              <a:lnSpc>
                <a:spcPct val="150000"/>
              </a:lnSpc>
              <a:buNone/>
            </a:pPr>
            <a:r>
              <a:rPr lang="en-US" sz="1100" dirty="0">
                <a:solidFill>
                  <a:srgbClr val="A8ADBD"/>
                </a:solidFill>
                <a:latin typeface="Calibri" pitchFamily="34" charset="0"/>
                <a:ea typeface="Calibri" pitchFamily="34" charset="-122"/>
                <a:cs typeface="Calibri" pitchFamily="34" charset="-120"/>
              </a:rPr>
              <a:t>Damage control 24/7 untuk brand yang menghadapi krisis reputasi, viral scandal, product recall, hingga serangan media.</a:t>
            </a:r>
            <a:endParaRPr lang="en-US" sz="1100" dirty="0"/>
          </a:p>
        </p:txBody>
      </p:sp>
      <p:sp>
        <p:nvSpPr>
          <p:cNvPr id="20" name="Shape 17"/>
          <p:cNvSpPr/>
          <p:nvPr/>
        </p:nvSpPr>
        <p:spPr>
          <a:xfrm>
            <a:off x="4709160" y="5212080"/>
            <a:ext cx="3063240" cy="13716"/>
          </a:xfrm>
          <a:prstGeom prst="rect">
            <a:avLst/>
          </a:prstGeom>
          <a:solidFill>
            <a:srgbClr val="2A2D38"/>
          </a:solidFill>
          <a:ln w="12700">
            <a:solidFill>
              <a:srgbClr val="2A2D38"/>
            </a:solidFill>
            <a:prstDash val="solid"/>
          </a:ln>
        </p:spPr>
      </p:sp>
      <p:sp>
        <p:nvSpPr>
          <p:cNvPr id="21" name="Text 18"/>
          <p:cNvSpPr/>
          <p:nvPr/>
        </p:nvSpPr>
        <p:spPr>
          <a:xfrm>
            <a:off x="4709160" y="5349240"/>
            <a:ext cx="3200400" cy="685800"/>
          </a:xfrm>
          <a:prstGeom prst="rect">
            <a:avLst/>
          </a:prstGeom>
          <a:noFill/>
          <a:ln/>
        </p:spPr>
        <p:txBody>
          <a:bodyPr wrap="square" lIns="0" tIns="0" rIns="0" bIns="0" rtlCol="0" anchor="t"/>
          <a:lstStyle/>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Response &lt; 4 jam</a:t>
            </a:r>
            <a:endParaRPr lang="en-US" sz="1000" dirty="0"/>
          </a:p>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Media outreach</a:t>
            </a:r>
            <a:endParaRPr lang="en-US" sz="1000" dirty="0"/>
          </a:p>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Sentiment monitoring</a:t>
            </a:r>
            <a:endParaRPr lang="en-US" sz="1000" dirty="0"/>
          </a:p>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Rebuild strategy</a:t>
            </a:r>
            <a:endParaRPr lang="en-US" sz="1000" dirty="0"/>
          </a:p>
        </p:txBody>
      </p:sp>
      <p:sp>
        <p:nvSpPr>
          <p:cNvPr id="22" name="Shape 19"/>
          <p:cNvSpPr/>
          <p:nvPr/>
        </p:nvSpPr>
        <p:spPr>
          <a:xfrm>
            <a:off x="8229600" y="2880360"/>
            <a:ext cx="3703320" cy="3200400"/>
          </a:xfrm>
          <a:prstGeom prst="roundRect">
            <a:avLst>
              <a:gd name="adj" fmla="val 3429"/>
            </a:avLst>
          </a:prstGeom>
          <a:solidFill>
            <a:srgbClr val="12141A"/>
          </a:solidFill>
          <a:ln w="9525">
            <a:solidFill>
              <a:srgbClr val="2A2D38"/>
            </a:solidFill>
            <a:prstDash val="solid"/>
          </a:ln>
        </p:spPr>
      </p:sp>
      <p:sp>
        <p:nvSpPr>
          <p:cNvPr id="23" name="Shape 20"/>
          <p:cNvSpPr/>
          <p:nvPr/>
        </p:nvSpPr>
        <p:spPr>
          <a:xfrm>
            <a:off x="8229600" y="2880360"/>
            <a:ext cx="45720" cy="3200400"/>
          </a:xfrm>
          <a:prstGeom prst="rect">
            <a:avLst/>
          </a:prstGeom>
          <a:solidFill>
            <a:srgbClr val="F4B942"/>
          </a:solidFill>
          <a:ln w="12700">
            <a:solidFill>
              <a:srgbClr val="F4B942"/>
            </a:solidFill>
            <a:prstDash val="solid"/>
          </a:ln>
        </p:spPr>
      </p:sp>
      <p:sp>
        <p:nvSpPr>
          <p:cNvPr id="24" name="Text 21"/>
          <p:cNvSpPr/>
          <p:nvPr/>
        </p:nvSpPr>
        <p:spPr>
          <a:xfrm>
            <a:off x="8549640" y="3154680"/>
            <a:ext cx="3200400" cy="274320"/>
          </a:xfrm>
          <a:prstGeom prst="rect">
            <a:avLst/>
          </a:prstGeom>
          <a:noFill/>
          <a:ln/>
        </p:spPr>
        <p:txBody>
          <a:bodyPr wrap="square" lIns="0" tIns="0" rIns="0" bIns="0" rtlCol="0" anchor="t"/>
          <a:lstStyle/>
          <a:p>
            <a:pPr indent="0" marL="0">
              <a:buNone/>
            </a:pPr>
            <a:r>
              <a:rPr lang="en-US" sz="900" b="1" spc="300" kern="0" dirty="0">
                <a:solidFill>
                  <a:srgbClr val="F4B942"/>
                </a:solidFill>
                <a:latin typeface="Calibri" pitchFamily="34" charset="0"/>
                <a:ea typeface="Calibri" pitchFamily="34" charset="-122"/>
                <a:cs typeface="Calibri" pitchFamily="34" charset="-120"/>
              </a:rPr>
              <a:t>SPESIALISASI</a:t>
            </a:r>
            <a:endParaRPr lang="en-US" sz="900" dirty="0"/>
          </a:p>
        </p:txBody>
      </p:sp>
      <p:sp>
        <p:nvSpPr>
          <p:cNvPr id="25" name="Text 22"/>
          <p:cNvSpPr/>
          <p:nvPr/>
        </p:nvSpPr>
        <p:spPr>
          <a:xfrm>
            <a:off x="8549640" y="3429000"/>
            <a:ext cx="3200400" cy="1005840"/>
          </a:xfrm>
          <a:prstGeom prst="rect">
            <a:avLst/>
          </a:prstGeom>
          <a:noFill/>
          <a:ln/>
        </p:spPr>
        <p:txBody>
          <a:bodyPr wrap="square" lIns="0" tIns="0" rIns="0" bIns="0" rtlCol="0" anchor="t"/>
          <a:lstStyle/>
          <a:p>
            <a:pPr indent="0" marL="0">
              <a:lnSpc>
                <a:spcPct val="110000"/>
              </a:lnSpc>
              <a:buNone/>
            </a:pPr>
            <a:r>
              <a:rPr lang="en-US" sz="2200" b="1" spc="-30" kern="0" dirty="0">
                <a:solidFill>
                  <a:srgbClr val="F5F5F7"/>
                </a:solidFill>
                <a:latin typeface="Calibri" pitchFamily="34" charset="0"/>
                <a:ea typeface="Calibri" pitchFamily="34" charset="-122"/>
                <a:cs typeface="Calibri" pitchFamily="34" charset="-120"/>
              </a:rPr>
              <a:t>Talent &amp;</a:t>
            </a:r>
            <a:endParaRPr lang="en-US" sz="2200" dirty="0"/>
          </a:p>
          <a:p>
            <a:pPr indent="0" marL="0">
              <a:lnSpc>
                <a:spcPct val="110000"/>
              </a:lnSpc>
              <a:buNone/>
            </a:pPr>
            <a:r>
              <a:rPr lang="en-US" sz="2200" b="1" spc="-30" kern="0" dirty="0">
                <a:solidFill>
                  <a:srgbClr val="F5F5F7"/>
                </a:solidFill>
                <a:latin typeface="Calibri" pitchFamily="34" charset="0"/>
                <a:ea typeface="Calibri" pitchFamily="34" charset="-122"/>
                <a:cs typeface="Calibri" pitchFamily="34" charset="-120"/>
              </a:rPr>
              <a:t>Athlete PR</a:t>
            </a:r>
            <a:endParaRPr lang="en-US" sz="2200" dirty="0"/>
          </a:p>
        </p:txBody>
      </p:sp>
      <p:sp>
        <p:nvSpPr>
          <p:cNvPr id="26" name="Text 23"/>
          <p:cNvSpPr/>
          <p:nvPr/>
        </p:nvSpPr>
        <p:spPr>
          <a:xfrm>
            <a:off x="8549640" y="4389120"/>
            <a:ext cx="3200400" cy="1188720"/>
          </a:xfrm>
          <a:prstGeom prst="rect">
            <a:avLst/>
          </a:prstGeom>
          <a:noFill/>
          <a:ln/>
        </p:spPr>
        <p:txBody>
          <a:bodyPr wrap="square" lIns="0" tIns="0" rIns="0" bIns="0" rtlCol="0" anchor="t"/>
          <a:lstStyle/>
          <a:p>
            <a:pPr indent="0" marL="0">
              <a:lnSpc>
                <a:spcPct val="150000"/>
              </a:lnSpc>
              <a:buNone/>
            </a:pPr>
            <a:r>
              <a:rPr lang="en-US" sz="1100" dirty="0">
                <a:solidFill>
                  <a:srgbClr val="A8ADBD"/>
                </a:solidFill>
                <a:latin typeface="Calibri" pitchFamily="34" charset="0"/>
                <a:ea typeface="Calibri" pitchFamily="34" charset="-122"/>
                <a:cs typeface="Calibri" pitchFamily="34" charset="-120"/>
              </a:rPr>
              <a:t>PR berkelanjutan untuk atlet, artis, dan public figure yang butuh coverage media setiap milestone karier.</a:t>
            </a:r>
            <a:endParaRPr lang="en-US" sz="1100" dirty="0"/>
          </a:p>
        </p:txBody>
      </p:sp>
      <p:sp>
        <p:nvSpPr>
          <p:cNvPr id="27" name="Shape 24"/>
          <p:cNvSpPr/>
          <p:nvPr/>
        </p:nvSpPr>
        <p:spPr>
          <a:xfrm>
            <a:off x="8549640" y="5212080"/>
            <a:ext cx="3063240" cy="13716"/>
          </a:xfrm>
          <a:prstGeom prst="rect">
            <a:avLst/>
          </a:prstGeom>
          <a:solidFill>
            <a:srgbClr val="2A2D38"/>
          </a:solidFill>
          <a:ln w="12700">
            <a:solidFill>
              <a:srgbClr val="2A2D38"/>
            </a:solidFill>
            <a:prstDash val="solid"/>
          </a:ln>
        </p:spPr>
      </p:sp>
      <p:sp>
        <p:nvSpPr>
          <p:cNvPr id="28" name="Text 25"/>
          <p:cNvSpPr/>
          <p:nvPr/>
        </p:nvSpPr>
        <p:spPr>
          <a:xfrm>
            <a:off x="8549640" y="5349240"/>
            <a:ext cx="3200400" cy="685800"/>
          </a:xfrm>
          <a:prstGeom prst="rect">
            <a:avLst/>
          </a:prstGeom>
          <a:noFill/>
          <a:ln/>
        </p:spPr>
        <p:txBody>
          <a:bodyPr wrap="square" lIns="0" tIns="0" rIns="0" bIns="0" rtlCol="0" anchor="t"/>
          <a:lstStyle/>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Setup positioning</a:t>
            </a:r>
            <a:endParaRPr lang="en-US" sz="1000" dirty="0"/>
          </a:p>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Trigger detection</a:t>
            </a:r>
            <a:endParaRPr lang="en-US" sz="1000" dirty="0"/>
          </a:p>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Rapid press release</a:t>
            </a:r>
            <a:endParaRPr lang="en-US" sz="1000" dirty="0"/>
          </a:p>
          <a:p>
            <a:pPr marL="342900" indent="-342900">
              <a:spcAft>
                <a:spcPts val="200"/>
              </a:spcAft>
              <a:buSzPct val="100000"/>
              <a:buChar char="•"/>
            </a:pPr>
            <a:r>
              <a:rPr lang="en-US" sz="1000" dirty="0">
                <a:solidFill>
                  <a:srgbClr val="A8ADBD"/>
                </a:solidFill>
                <a:latin typeface="Calibri" pitchFamily="34" charset="0"/>
                <a:ea typeface="Calibri" pitchFamily="34" charset="-122"/>
                <a:cs typeface="Calibri" pitchFamily="34" charset="-120"/>
              </a:rPr>
              <a:t>Monthly report</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06</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Text 2"/>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FF5B2E"/>
                </a:solidFill>
                <a:latin typeface="Calibri" pitchFamily="34" charset="0"/>
                <a:ea typeface="Calibri" pitchFamily="34" charset="-122"/>
                <a:cs typeface="Calibri" pitchFamily="34" charset="-120"/>
              </a:rPr>
              <a:t>05  ·  LAYANAN DISTRIBUSI</a:t>
            </a:r>
            <a:endParaRPr lang="en-US" sz="900" dirty="0"/>
          </a:p>
        </p:txBody>
      </p:sp>
      <p:sp>
        <p:nvSpPr>
          <p:cNvPr id="6" name="Text 3"/>
          <p:cNvSpPr/>
          <p:nvPr/>
        </p:nvSpPr>
        <p:spPr>
          <a:xfrm>
            <a:off x="548640" y="868680"/>
            <a:ext cx="10972800" cy="1097280"/>
          </a:xfrm>
          <a:prstGeom prst="rect">
            <a:avLst/>
          </a:prstGeom>
          <a:noFill/>
          <a:ln/>
        </p:spPr>
        <p:txBody>
          <a:bodyPr wrap="square" lIns="0" tIns="0" rIns="0" bIns="0" rtlCol="0" anchor="t"/>
          <a:lstStyle/>
          <a:p>
            <a:pPr indent="0" marL="0">
              <a:buNone/>
            </a:pPr>
            <a:r>
              <a:rPr lang="en-US" sz="3800" spc="-100" kern="0" dirty="0">
                <a:solidFill>
                  <a:srgbClr val="F5F5F7"/>
                </a:solidFill>
                <a:latin typeface="Calibri" pitchFamily="34" charset="0"/>
                <a:ea typeface="Calibri" pitchFamily="34" charset="-122"/>
                <a:cs typeface="Calibri" pitchFamily="34" charset="-120"/>
              </a:rPr>
              <a:t>Distribusi </a:t>
            </a:r>
            <a:pPr indent="0" marL="0">
              <a:buNone/>
            </a:pPr>
            <a:r>
              <a:rPr lang="en-US" sz="3800" i="1" spc="-100" kern="0" dirty="0">
                <a:solidFill>
                  <a:srgbClr val="FF5B2E"/>
                </a:solidFill>
                <a:latin typeface="Cambria" pitchFamily="34" charset="0"/>
                <a:ea typeface="Cambria" pitchFamily="34" charset="-122"/>
                <a:cs typeface="Cambria" pitchFamily="34" charset="-120"/>
              </a:rPr>
              <a:t>press release</a:t>
            </a:r>
            <a:pPr indent="0" marL="0">
              <a:buNone/>
            </a:pPr>
            <a:r>
              <a:rPr lang="en-US" sz="3800" spc="-100" kern="0" dirty="0">
                <a:solidFill>
                  <a:srgbClr val="F5F5F7"/>
                </a:solidFill>
                <a:latin typeface="Calibri" pitchFamily="34" charset="0"/>
                <a:ea typeface="Calibri" pitchFamily="34" charset="-122"/>
                <a:cs typeface="Calibri" pitchFamily="34" charset="-120"/>
              </a:rPr>
              <a:t> ke media Indonesia.</a:t>
            </a:r>
            <a:endParaRPr lang="en-US" sz="3800" dirty="0"/>
          </a:p>
        </p:txBody>
      </p:sp>
      <p:sp>
        <p:nvSpPr>
          <p:cNvPr id="7" name="Text 4"/>
          <p:cNvSpPr/>
          <p:nvPr/>
        </p:nvSpPr>
        <p:spPr>
          <a:xfrm>
            <a:off x="548640" y="1783080"/>
            <a:ext cx="10972800" cy="822960"/>
          </a:xfrm>
          <a:prstGeom prst="rect">
            <a:avLst/>
          </a:prstGeom>
          <a:noFill/>
          <a:ln/>
        </p:spPr>
        <p:txBody>
          <a:bodyPr wrap="square" lIns="0" tIns="0" rIns="0" bIns="0" rtlCol="0" anchor="t"/>
          <a:lstStyle/>
          <a:p>
            <a:pPr indent="0" marL="0">
              <a:lnSpc>
                <a:spcPct val="140000"/>
              </a:lnSpc>
              <a:buNone/>
            </a:pPr>
            <a:r>
              <a:rPr lang="en-US" sz="1200" dirty="0">
                <a:solidFill>
                  <a:srgbClr val="A8ADBD"/>
                </a:solidFill>
                <a:latin typeface="Calibri" pitchFamily="34" charset="0"/>
                <a:ea typeface="Calibri" pitchFamily="34" charset="-122"/>
                <a:cs typeface="Calibri" pitchFamily="34" charset="-120"/>
              </a:rPr>
              <a:t>Layanan inti MediaRilis, dari brief awal, penulisan editorial, hingga distribusi ke media tepercaya. Tersedia dalam tiga level untuk menyesuaikan skala campaign brand.</a:t>
            </a:r>
            <a:endParaRPr lang="en-US" sz="1200" dirty="0"/>
          </a:p>
        </p:txBody>
      </p:sp>
      <p:sp>
        <p:nvSpPr>
          <p:cNvPr id="8" name="Shape 5"/>
          <p:cNvSpPr/>
          <p:nvPr/>
        </p:nvSpPr>
        <p:spPr>
          <a:xfrm>
            <a:off x="548640" y="2788920"/>
            <a:ext cx="3703320" cy="3291840"/>
          </a:xfrm>
          <a:prstGeom prst="roundRect">
            <a:avLst>
              <a:gd name="adj" fmla="val 3333"/>
            </a:avLst>
          </a:prstGeom>
          <a:solidFill>
            <a:srgbClr val="12141A"/>
          </a:solidFill>
          <a:ln w="9525">
            <a:solidFill>
              <a:srgbClr val="2A2D38"/>
            </a:solidFill>
            <a:prstDash val="solid"/>
          </a:ln>
        </p:spPr>
      </p:sp>
      <p:sp>
        <p:nvSpPr>
          <p:cNvPr id="9" name="Text 6"/>
          <p:cNvSpPr/>
          <p:nvPr/>
        </p:nvSpPr>
        <p:spPr>
          <a:xfrm>
            <a:off x="804672" y="3044952"/>
            <a:ext cx="3191256" cy="274320"/>
          </a:xfrm>
          <a:prstGeom prst="rect">
            <a:avLst/>
          </a:prstGeom>
          <a:noFill/>
          <a:ln/>
        </p:spPr>
        <p:txBody>
          <a:bodyPr wrap="square" lIns="0" tIns="0" rIns="0" bIns="0" rtlCol="0" anchor="t"/>
          <a:lstStyle/>
          <a:p>
            <a:pPr indent="0" marL="0">
              <a:buNone/>
            </a:pPr>
            <a:r>
              <a:rPr lang="en-US" sz="900" b="1" spc="400" kern="0" dirty="0">
                <a:solidFill>
                  <a:srgbClr val="FF5B2E"/>
                </a:solidFill>
                <a:latin typeface="Calibri" pitchFamily="34" charset="0"/>
                <a:ea typeface="Calibri" pitchFamily="34" charset="-122"/>
                <a:cs typeface="Calibri" pitchFamily="34" charset="-120"/>
              </a:rPr>
              <a:t>STARTER</a:t>
            </a:r>
            <a:endParaRPr lang="en-US" sz="900" dirty="0"/>
          </a:p>
        </p:txBody>
      </p:sp>
      <p:sp>
        <p:nvSpPr>
          <p:cNvPr id="10" name="Text 7"/>
          <p:cNvSpPr/>
          <p:nvPr/>
        </p:nvSpPr>
        <p:spPr>
          <a:xfrm>
            <a:off x="804672" y="3355848"/>
            <a:ext cx="3191256" cy="548640"/>
          </a:xfrm>
          <a:prstGeom prst="rect">
            <a:avLst/>
          </a:prstGeom>
          <a:noFill/>
          <a:ln/>
        </p:spPr>
        <p:txBody>
          <a:bodyPr wrap="square" lIns="0" tIns="0" rIns="0" bIns="0" rtlCol="0" anchor="t"/>
          <a:lstStyle/>
          <a:p>
            <a:pPr indent="0" marL="0">
              <a:lnSpc>
                <a:spcPct val="115000"/>
              </a:lnSpc>
              <a:buNone/>
            </a:pPr>
            <a:r>
              <a:rPr lang="en-US" sz="1500" b="1" spc="-20" kern="0" dirty="0">
                <a:solidFill>
                  <a:srgbClr val="F5F5F7"/>
                </a:solidFill>
                <a:latin typeface="Calibri" pitchFamily="34" charset="0"/>
                <a:ea typeface="Calibri" pitchFamily="34" charset="-122"/>
                <a:cs typeface="Calibri" pitchFamily="34" charset="-120"/>
              </a:rPr>
              <a:t>UMKM &amp; Personal Brand</a:t>
            </a:r>
            <a:endParaRPr lang="en-US" sz="1500" dirty="0"/>
          </a:p>
        </p:txBody>
      </p:sp>
      <p:sp>
        <p:nvSpPr>
          <p:cNvPr id="11" name="Text 8"/>
          <p:cNvSpPr/>
          <p:nvPr/>
        </p:nvSpPr>
        <p:spPr>
          <a:xfrm>
            <a:off x="804672" y="4069080"/>
            <a:ext cx="3191256" cy="914400"/>
          </a:xfrm>
          <a:prstGeom prst="rect">
            <a:avLst/>
          </a:prstGeom>
          <a:noFill/>
          <a:ln/>
        </p:spPr>
        <p:txBody>
          <a:bodyPr wrap="square" lIns="0" tIns="0" rIns="0" bIns="0" rtlCol="0" anchor="t"/>
          <a:lstStyle/>
          <a:p>
            <a:pPr indent="0" marL="0">
              <a:lnSpc>
                <a:spcPct val="150000"/>
              </a:lnSpc>
              <a:buNone/>
            </a:pPr>
            <a:r>
              <a:rPr lang="en-US" sz="1050" dirty="0">
                <a:solidFill>
                  <a:srgbClr val="A8ADBD"/>
                </a:solidFill>
                <a:latin typeface="Calibri" pitchFamily="34" charset="0"/>
                <a:ea typeface="Calibri" pitchFamily="34" charset="-122"/>
                <a:cs typeface="Calibri" pitchFamily="34" charset="-120"/>
              </a:rPr>
              <a:t>Distribusi ringan untuk brand yang baru mulai membangun kehadiran media.</a:t>
            </a:r>
            <a:endParaRPr lang="en-US" sz="1050" dirty="0"/>
          </a:p>
        </p:txBody>
      </p:sp>
      <p:sp>
        <p:nvSpPr>
          <p:cNvPr id="12" name="Shape 9"/>
          <p:cNvSpPr/>
          <p:nvPr/>
        </p:nvSpPr>
        <p:spPr>
          <a:xfrm>
            <a:off x="804672" y="4892040"/>
            <a:ext cx="3191256" cy="13716"/>
          </a:xfrm>
          <a:prstGeom prst="rect">
            <a:avLst/>
          </a:prstGeom>
          <a:solidFill>
            <a:srgbClr val="2A2D38"/>
          </a:solidFill>
          <a:ln w="12700">
            <a:solidFill>
              <a:srgbClr val="2A2D38"/>
            </a:solidFill>
            <a:prstDash val="solid"/>
          </a:ln>
        </p:spPr>
      </p:sp>
      <p:sp>
        <p:nvSpPr>
          <p:cNvPr id="13" name="Text 10"/>
          <p:cNvSpPr/>
          <p:nvPr/>
        </p:nvSpPr>
        <p:spPr>
          <a:xfrm>
            <a:off x="804672" y="5029200"/>
            <a:ext cx="3191256" cy="1005840"/>
          </a:xfrm>
          <a:prstGeom prst="rect">
            <a:avLst/>
          </a:prstGeom>
          <a:noFill/>
          <a:ln/>
        </p:spPr>
        <p:txBody>
          <a:bodyPr wrap="square" lIns="0" tIns="0" rIns="0" bIns="0" rtlCol="0" anchor="t"/>
          <a:lstStyle/>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10–15 media online</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Review draft PR</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Distribusi 1 press release</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Laporan link publikasi</a:t>
            </a:r>
            <a:endParaRPr lang="en-US" sz="950" dirty="0"/>
          </a:p>
        </p:txBody>
      </p:sp>
      <p:sp>
        <p:nvSpPr>
          <p:cNvPr id="14" name="Shape 11"/>
          <p:cNvSpPr/>
          <p:nvPr/>
        </p:nvSpPr>
        <p:spPr>
          <a:xfrm>
            <a:off x="4389120" y="2788920"/>
            <a:ext cx="3703320" cy="3291840"/>
          </a:xfrm>
          <a:prstGeom prst="roundRect">
            <a:avLst>
              <a:gd name="adj" fmla="val 3333"/>
            </a:avLst>
          </a:prstGeom>
          <a:solidFill>
            <a:srgbClr val="1E1712"/>
          </a:solidFill>
          <a:ln w="9525">
            <a:solidFill>
              <a:srgbClr val="FF5B2E"/>
            </a:solidFill>
            <a:prstDash val="solid"/>
          </a:ln>
        </p:spPr>
      </p:sp>
      <p:sp>
        <p:nvSpPr>
          <p:cNvPr id="15" name="Text 12"/>
          <p:cNvSpPr/>
          <p:nvPr/>
        </p:nvSpPr>
        <p:spPr>
          <a:xfrm>
            <a:off x="4645152" y="3044952"/>
            <a:ext cx="3191256" cy="274320"/>
          </a:xfrm>
          <a:prstGeom prst="rect">
            <a:avLst/>
          </a:prstGeom>
          <a:noFill/>
          <a:ln/>
        </p:spPr>
        <p:txBody>
          <a:bodyPr wrap="square" lIns="0" tIns="0" rIns="0" bIns="0" rtlCol="0" anchor="t"/>
          <a:lstStyle/>
          <a:p>
            <a:pPr indent="0" marL="0">
              <a:buNone/>
            </a:pPr>
            <a:r>
              <a:rPr lang="en-US" sz="900" b="1" spc="400" kern="0" dirty="0">
                <a:solidFill>
                  <a:srgbClr val="FF5B2E"/>
                </a:solidFill>
                <a:latin typeface="Calibri" pitchFamily="34" charset="0"/>
                <a:ea typeface="Calibri" pitchFamily="34" charset="-122"/>
                <a:cs typeface="Calibri" pitchFamily="34" charset="-120"/>
              </a:rPr>
              <a:t>PROFESSIONAL</a:t>
            </a:r>
            <a:endParaRPr lang="en-US" sz="900" dirty="0"/>
          </a:p>
        </p:txBody>
      </p:sp>
      <p:sp>
        <p:nvSpPr>
          <p:cNvPr id="16" name="Text 13"/>
          <p:cNvSpPr/>
          <p:nvPr/>
        </p:nvSpPr>
        <p:spPr>
          <a:xfrm>
            <a:off x="4645152" y="3355848"/>
            <a:ext cx="3191256" cy="548640"/>
          </a:xfrm>
          <a:prstGeom prst="rect">
            <a:avLst/>
          </a:prstGeom>
          <a:noFill/>
          <a:ln/>
        </p:spPr>
        <p:txBody>
          <a:bodyPr wrap="square" lIns="0" tIns="0" rIns="0" bIns="0" rtlCol="0" anchor="t"/>
          <a:lstStyle/>
          <a:p>
            <a:pPr indent="0" marL="0">
              <a:lnSpc>
                <a:spcPct val="115000"/>
              </a:lnSpc>
              <a:buNone/>
            </a:pPr>
            <a:r>
              <a:rPr lang="en-US" sz="1500" b="1" spc="-20" kern="0" dirty="0">
                <a:solidFill>
                  <a:srgbClr val="F5F5F7"/>
                </a:solidFill>
                <a:latin typeface="Calibri" pitchFamily="34" charset="0"/>
                <a:ea typeface="Calibri" pitchFamily="34" charset="-122"/>
                <a:cs typeface="Calibri" pitchFamily="34" charset="-120"/>
              </a:rPr>
              <a:t>Startup &amp; Perusahaan Menengah</a:t>
            </a:r>
            <a:endParaRPr lang="en-US" sz="1500" dirty="0"/>
          </a:p>
        </p:txBody>
      </p:sp>
      <p:sp>
        <p:nvSpPr>
          <p:cNvPr id="17" name="Text 14"/>
          <p:cNvSpPr/>
          <p:nvPr/>
        </p:nvSpPr>
        <p:spPr>
          <a:xfrm>
            <a:off x="4645152" y="4069080"/>
            <a:ext cx="3191256" cy="914400"/>
          </a:xfrm>
          <a:prstGeom prst="rect">
            <a:avLst/>
          </a:prstGeom>
          <a:noFill/>
          <a:ln/>
        </p:spPr>
        <p:txBody>
          <a:bodyPr wrap="square" lIns="0" tIns="0" rIns="0" bIns="0" rtlCol="0" anchor="t"/>
          <a:lstStyle/>
          <a:p>
            <a:pPr indent="0" marL="0">
              <a:lnSpc>
                <a:spcPct val="150000"/>
              </a:lnSpc>
              <a:buNone/>
            </a:pPr>
            <a:r>
              <a:rPr lang="en-US" sz="1050" dirty="0">
                <a:solidFill>
                  <a:srgbClr val="A8ADBD"/>
                </a:solidFill>
                <a:latin typeface="Calibri" pitchFamily="34" charset="0"/>
                <a:ea typeface="Calibri" pitchFamily="34" charset="-122"/>
                <a:cs typeface="Calibri" pitchFamily="34" charset="-120"/>
              </a:rPr>
              <a:t>Distribusi standar dengan jangkauan media yang lebih luas, termasuk tier-1.</a:t>
            </a:r>
            <a:endParaRPr lang="en-US" sz="1050" dirty="0"/>
          </a:p>
        </p:txBody>
      </p:sp>
      <p:sp>
        <p:nvSpPr>
          <p:cNvPr id="18" name="Shape 15"/>
          <p:cNvSpPr/>
          <p:nvPr/>
        </p:nvSpPr>
        <p:spPr>
          <a:xfrm>
            <a:off x="4645152" y="4892040"/>
            <a:ext cx="3191256" cy="13716"/>
          </a:xfrm>
          <a:prstGeom prst="rect">
            <a:avLst/>
          </a:prstGeom>
          <a:solidFill>
            <a:srgbClr val="2A2D38"/>
          </a:solidFill>
          <a:ln w="12700">
            <a:solidFill>
              <a:srgbClr val="2A2D38"/>
            </a:solidFill>
            <a:prstDash val="solid"/>
          </a:ln>
        </p:spPr>
      </p:sp>
      <p:sp>
        <p:nvSpPr>
          <p:cNvPr id="19" name="Text 16"/>
          <p:cNvSpPr/>
          <p:nvPr/>
        </p:nvSpPr>
        <p:spPr>
          <a:xfrm>
            <a:off x="4645152" y="5029200"/>
            <a:ext cx="3191256" cy="1005840"/>
          </a:xfrm>
          <a:prstGeom prst="rect">
            <a:avLst/>
          </a:prstGeom>
          <a:noFill/>
          <a:ln/>
        </p:spPr>
        <p:txBody>
          <a:bodyPr wrap="square" lIns="0" tIns="0" rIns="0" bIns="0" rtlCol="0" anchor="t"/>
          <a:lstStyle/>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30–50 media online</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Termasuk media tier-1</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Penulisan / editing PR</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Laporan + screenshot</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Priority support</a:t>
            </a:r>
            <a:endParaRPr lang="en-US" sz="950" dirty="0"/>
          </a:p>
        </p:txBody>
      </p:sp>
      <p:sp>
        <p:nvSpPr>
          <p:cNvPr id="20" name="Shape 17"/>
          <p:cNvSpPr/>
          <p:nvPr/>
        </p:nvSpPr>
        <p:spPr>
          <a:xfrm>
            <a:off x="8229600" y="2788920"/>
            <a:ext cx="3703320" cy="3291840"/>
          </a:xfrm>
          <a:prstGeom prst="roundRect">
            <a:avLst>
              <a:gd name="adj" fmla="val 3333"/>
            </a:avLst>
          </a:prstGeom>
          <a:solidFill>
            <a:srgbClr val="12141A"/>
          </a:solidFill>
          <a:ln w="9525">
            <a:solidFill>
              <a:srgbClr val="2A2D38"/>
            </a:solidFill>
            <a:prstDash val="solid"/>
          </a:ln>
        </p:spPr>
      </p:sp>
      <p:sp>
        <p:nvSpPr>
          <p:cNvPr id="21" name="Text 18"/>
          <p:cNvSpPr/>
          <p:nvPr/>
        </p:nvSpPr>
        <p:spPr>
          <a:xfrm>
            <a:off x="8485632" y="3044952"/>
            <a:ext cx="3191256" cy="274320"/>
          </a:xfrm>
          <a:prstGeom prst="rect">
            <a:avLst/>
          </a:prstGeom>
          <a:noFill/>
          <a:ln/>
        </p:spPr>
        <p:txBody>
          <a:bodyPr wrap="square" lIns="0" tIns="0" rIns="0" bIns="0" rtlCol="0" anchor="t"/>
          <a:lstStyle/>
          <a:p>
            <a:pPr indent="0" marL="0">
              <a:buNone/>
            </a:pPr>
            <a:r>
              <a:rPr lang="en-US" sz="900" b="1" spc="400" kern="0" dirty="0">
                <a:solidFill>
                  <a:srgbClr val="FF5B2E"/>
                </a:solidFill>
                <a:latin typeface="Calibri" pitchFamily="34" charset="0"/>
                <a:ea typeface="Calibri" pitchFamily="34" charset="-122"/>
                <a:cs typeface="Calibri" pitchFamily="34" charset="-120"/>
              </a:rPr>
              <a:t>ENTERPRISE</a:t>
            </a:r>
            <a:endParaRPr lang="en-US" sz="900" dirty="0"/>
          </a:p>
        </p:txBody>
      </p:sp>
      <p:sp>
        <p:nvSpPr>
          <p:cNvPr id="22" name="Text 19"/>
          <p:cNvSpPr/>
          <p:nvPr/>
        </p:nvSpPr>
        <p:spPr>
          <a:xfrm>
            <a:off x="8485632" y="3355848"/>
            <a:ext cx="3191256" cy="548640"/>
          </a:xfrm>
          <a:prstGeom prst="rect">
            <a:avLst/>
          </a:prstGeom>
          <a:noFill/>
          <a:ln/>
        </p:spPr>
        <p:txBody>
          <a:bodyPr wrap="square" lIns="0" tIns="0" rIns="0" bIns="0" rtlCol="0" anchor="t"/>
          <a:lstStyle/>
          <a:p>
            <a:pPr indent="0" marL="0">
              <a:lnSpc>
                <a:spcPct val="115000"/>
              </a:lnSpc>
              <a:buNone/>
            </a:pPr>
            <a:r>
              <a:rPr lang="en-US" sz="1500" b="1" spc="-20" kern="0" dirty="0">
                <a:solidFill>
                  <a:srgbClr val="F5F5F7"/>
                </a:solidFill>
                <a:latin typeface="Calibri" pitchFamily="34" charset="0"/>
                <a:ea typeface="Calibri" pitchFamily="34" charset="-122"/>
                <a:cs typeface="Calibri" pitchFamily="34" charset="-120"/>
              </a:rPr>
              <a:t>Corporate, IPO, Campaign Besar</a:t>
            </a:r>
            <a:endParaRPr lang="en-US" sz="1500" dirty="0"/>
          </a:p>
        </p:txBody>
      </p:sp>
      <p:sp>
        <p:nvSpPr>
          <p:cNvPr id="23" name="Text 20"/>
          <p:cNvSpPr/>
          <p:nvPr/>
        </p:nvSpPr>
        <p:spPr>
          <a:xfrm>
            <a:off x="8485632" y="4069080"/>
            <a:ext cx="3191256" cy="914400"/>
          </a:xfrm>
          <a:prstGeom prst="rect">
            <a:avLst/>
          </a:prstGeom>
          <a:noFill/>
          <a:ln/>
        </p:spPr>
        <p:txBody>
          <a:bodyPr wrap="square" lIns="0" tIns="0" rIns="0" bIns="0" rtlCol="0" anchor="t"/>
          <a:lstStyle/>
          <a:p>
            <a:pPr indent="0" marL="0">
              <a:lnSpc>
                <a:spcPct val="150000"/>
              </a:lnSpc>
              <a:buNone/>
            </a:pPr>
            <a:r>
              <a:rPr lang="en-US" sz="1050" dirty="0">
                <a:solidFill>
                  <a:srgbClr val="A8ADBD"/>
                </a:solidFill>
                <a:latin typeface="Calibri" pitchFamily="34" charset="0"/>
                <a:ea typeface="Calibri" pitchFamily="34" charset="-122"/>
                <a:cs typeface="Calibri" pitchFamily="34" charset="-120"/>
              </a:rPr>
              <a:t>Distribusi berskala nasional untuk campaign korporat, IPO, atau announcement besar.</a:t>
            </a:r>
            <a:endParaRPr lang="en-US" sz="1050" dirty="0"/>
          </a:p>
        </p:txBody>
      </p:sp>
      <p:sp>
        <p:nvSpPr>
          <p:cNvPr id="24" name="Shape 21"/>
          <p:cNvSpPr/>
          <p:nvPr/>
        </p:nvSpPr>
        <p:spPr>
          <a:xfrm>
            <a:off x="8485632" y="4892040"/>
            <a:ext cx="3191256" cy="13716"/>
          </a:xfrm>
          <a:prstGeom prst="rect">
            <a:avLst/>
          </a:prstGeom>
          <a:solidFill>
            <a:srgbClr val="2A2D38"/>
          </a:solidFill>
          <a:ln w="12700">
            <a:solidFill>
              <a:srgbClr val="2A2D38"/>
            </a:solidFill>
            <a:prstDash val="solid"/>
          </a:ln>
        </p:spPr>
      </p:sp>
      <p:sp>
        <p:nvSpPr>
          <p:cNvPr id="25" name="Text 22"/>
          <p:cNvSpPr/>
          <p:nvPr/>
        </p:nvSpPr>
        <p:spPr>
          <a:xfrm>
            <a:off x="8485632" y="5029200"/>
            <a:ext cx="3191256" cy="1005840"/>
          </a:xfrm>
          <a:prstGeom prst="rect">
            <a:avLst/>
          </a:prstGeom>
          <a:noFill/>
          <a:ln/>
        </p:spPr>
        <p:txBody>
          <a:bodyPr wrap="square" lIns="0" tIns="0" rIns="0" bIns="0" rtlCol="0" anchor="t"/>
          <a:lstStyle/>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100+ media nasional</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Media tier-1 &amp; tier-2</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Penulisan &amp; konsultasi strategi</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Media monitoring</a:t>
            </a:r>
            <a:endParaRPr lang="en-US" sz="950" dirty="0"/>
          </a:p>
          <a:p>
            <a:pPr marL="342900" indent="-342900">
              <a:lnSpc>
                <a:spcPct val="130000"/>
              </a:lnSpc>
              <a:spcAft>
                <a:spcPts val="200"/>
              </a:spcAft>
              <a:buSzPct val="100000"/>
              <a:buChar char="✓"/>
            </a:pPr>
            <a:r>
              <a:rPr lang="en-US" sz="950" dirty="0">
                <a:solidFill>
                  <a:srgbClr val="A8ADBD"/>
                </a:solidFill>
                <a:latin typeface="Calibri" pitchFamily="34" charset="0"/>
                <a:ea typeface="Calibri" pitchFamily="34" charset="-122"/>
                <a:cs typeface="Calibri" pitchFamily="34" charset="-120"/>
              </a:rPr>
              <a:t>Dedicated account manager</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07</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Shape 2"/>
          <p:cNvSpPr/>
          <p:nvPr/>
        </p:nvSpPr>
        <p:spPr>
          <a:xfrm>
            <a:off x="7315200" y="-2743200"/>
            <a:ext cx="9144000" cy="9144000"/>
          </a:xfrm>
          <a:prstGeom prst="ellipse">
            <a:avLst/>
          </a:prstGeom>
          <a:solidFill>
            <a:srgbClr val="E94560">
              <a:alpha val="10000"/>
            </a:srgbClr>
          </a:solidFill>
          <a:ln w="12700">
            <a:solidFill>
              <a:srgbClr val="0A0B0F"/>
            </a:solidFill>
            <a:prstDash val="solid"/>
          </a:ln>
        </p:spPr>
      </p:sp>
      <p:sp>
        <p:nvSpPr>
          <p:cNvPr id="6" name="Shape 3"/>
          <p:cNvSpPr/>
          <p:nvPr/>
        </p:nvSpPr>
        <p:spPr>
          <a:xfrm>
            <a:off x="548640" y="502920"/>
            <a:ext cx="2743200" cy="292608"/>
          </a:xfrm>
          <a:prstGeom prst="roundRect">
            <a:avLst>
              <a:gd name="adj" fmla="val 50000"/>
            </a:avLst>
          </a:prstGeom>
          <a:solidFill>
            <a:srgbClr val="FFFFFF">
              <a:alpha val="8000"/>
            </a:srgbClr>
          </a:solidFill>
          <a:ln w="9525">
            <a:solidFill>
              <a:srgbClr val="E94560">
                <a:alpha val="40000"/>
              </a:srgbClr>
            </a:solidFill>
            <a:prstDash val="solid"/>
          </a:ln>
        </p:spPr>
      </p:sp>
      <p:sp>
        <p:nvSpPr>
          <p:cNvPr id="7" name="Shape 4"/>
          <p:cNvSpPr/>
          <p:nvPr/>
        </p:nvSpPr>
        <p:spPr>
          <a:xfrm>
            <a:off x="676656" y="608076"/>
            <a:ext cx="82296" cy="82296"/>
          </a:xfrm>
          <a:prstGeom prst="ellipse">
            <a:avLst/>
          </a:prstGeom>
          <a:solidFill>
            <a:srgbClr val="E94560"/>
          </a:solidFill>
          <a:ln w="12700">
            <a:solidFill>
              <a:srgbClr val="E94560"/>
            </a:solidFill>
            <a:prstDash val="solid"/>
          </a:ln>
        </p:spPr>
      </p:sp>
      <p:sp>
        <p:nvSpPr>
          <p:cNvPr id="8" name="Text 5"/>
          <p:cNvSpPr/>
          <p:nvPr/>
        </p:nvSpPr>
        <p:spPr>
          <a:xfrm>
            <a:off x="804672" y="502920"/>
            <a:ext cx="2423160" cy="292608"/>
          </a:xfrm>
          <a:prstGeom prst="rect">
            <a:avLst/>
          </a:prstGeom>
          <a:noFill/>
          <a:ln/>
        </p:spPr>
        <p:txBody>
          <a:bodyPr wrap="square" lIns="0" tIns="0" rIns="0" bIns="0" rtlCol="0" anchor="ctr"/>
          <a:lstStyle/>
          <a:p>
            <a:pPr indent="0" marL="0">
              <a:buNone/>
            </a:pPr>
            <a:r>
              <a:rPr lang="en-US" sz="800" b="1" spc="400" kern="0" dirty="0">
                <a:solidFill>
                  <a:srgbClr val="E94560"/>
                </a:solidFill>
                <a:latin typeface="Calibri" pitchFamily="34" charset="0"/>
                <a:ea typeface="Calibri" pitchFamily="34" charset="-122"/>
                <a:cs typeface="Calibri" pitchFamily="34" charset="-120"/>
              </a:rPr>
              <a:t>LAYANAN SPESIALISASI</a:t>
            </a:r>
            <a:endParaRPr lang="en-US" sz="800" dirty="0"/>
          </a:p>
        </p:txBody>
      </p:sp>
      <p:sp>
        <p:nvSpPr>
          <p:cNvPr id="9" name="Text 6"/>
          <p:cNvSpPr/>
          <p:nvPr/>
        </p:nvSpPr>
        <p:spPr>
          <a:xfrm>
            <a:off x="548640" y="960120"/>
            <a:ext cx="10972800" cy="1097280"/>
          </a:xfrm>
          <a:prstGeom prst="rect">
            <a:avLst/>
          </a:prstGeom>
          <a:noFill/>
          <a:ln/>
        </p:spPr>
        <p:txBody>
          <a:bodyPr wrap="square" lIns="0" tIns="0" rIns="0" bIns="0" rtlCol="0" anchor="t"/>
          <a:lstStyle/>
          <a:p>
            <a:pPr indent="0" marL="0">
              <a:buNone/>
            </a:pPr>
            <a:r>
              <a:rPr lang="en-US" sz="3800" spc="-100" kern="0" dirty="0">
                <a:solidFill>
                  <a:srgbClr val="F5F5F7"/>
                </a:solidFill>
                <a:latin typeface="Calibri" pitchFamily="34" charset="0"/>
                <a:ea typeface="Calibri" pitchFamily="34" charset="-122"/>
                <a:cs typeface="Calibri" pitchFamily="34" charset="-120"/>
              </a:rPr>
              <a:t>Crisis PR &amp; </a:t>
            </a:r>
            <a:pPr indent="0" marL="0">
              <a:buNone/>
            </a:pPr>
            <a:r>
              <a:rPr lang="en-US" sz="3800" i="1" spc="-100" kern="0" dirty="0">
                <a:solidFill>
                  <a:srgbClr val="E94560"/>
                </a:solidFill>
                <a:latin typeface="Cambria" pitchFamily="34" charset="0"/>
                <a:ea typeface="Cambria" pitchFamily="34" charset="-122"/>
                <a:cs typeface="Cambria" pitchFamily="34" charset="-120"/>
              </a:rPr>
              <a:t>damage control</a:t>
            </a:r>
            <a:pPr indent="0" marL="0">
              <a:buNone/>
            </a:pPr>
            <a:r>
              <a:rPr lang="en-US" sz="3800" spc="-100" kern="0" dirty="0">
                <a:solidFill>
                  <a:srgbClr val="F5F5F7"/>
                </a:solidFill>
                <a:latin typeface="Calibri" pitchFamily="34" charset="0"/>
                <a:ea typeface="Calibri" pitchFamily="34" charset="-122"/>
                <a:cs typeface="Calibri" pitchFamily="34" charset="-120"/>
              </a:rPr>
              <a:t> 24/7.</a:t>
            </a:r>
            <a:endParaRPr lang="en-US" sz="3800" dirty="0"/>
          </a:p>
        </p:txBody>
      </p:sp>
      <p:sp>
        <p:nvSpPr>
          <p:cNvPr id="10" name="Text 7"/>
          <p:cNvSpPr/>
          <p:nvPr/>
        </p:nvSpPr>
        <p:spPr>
          <a:xfrm>
            <a:off x="548640" y="1965960"/>
            <a:ext cx="10972800" cy="822960"/>
          </a:xfrm>
          <a:prstGeom prst="rect">
            <a:avLst/>
          </a:prstGeom>
          <a:noFill/>
          <a:ln/>
        </p:spPr>
        <p:txBody>
          <a:bodyPr wrap="square" lIns="0" tIns="0" rIns="0" bIns="0" rtlCol="0" anchor="t"/>
          <a:lstStyle/>
          <a:p>
            <a:pPr indent="0" marL="0">
              <a:lnSpc>
                <a:spcPct val="140000"/>
              </a:lnSpc>
              <a:buNone/>
            </a:pPr>
            <a:r>
              <a:rPr lang="en-US" sz="1200" dirty="0">
                <a:solidFill>
                  <a:srgbClr val="A8ADBD"/>
                </a:solidFill>
                <a:latin typeface="Calibri" pitchFamily="34" charset="0"/>
                <a:ea typeface="Calibri" pitchFamily="34" charset="-122"/>
                <a:cs typeface="Calibri" pitchFamily="34" charset="-120"/>
              </a:rPr>
              <a:t>Ketika reputasi brand terancam, viral scandal, product recall, statement kontroversial, atau serangan media, MediaRilis membantu meredam narasi, memulihkan sentiment, dan mengembalikan kepercayaan publik.</a:t>
            </a:r>
            <a:endParaRPr lang="en-US" sz="1200" dirty="0"/>
          </a:p>
        </p:txBody>
      </p:sp>
      <p:sp>
        <p:nvSpPr>
          <p:cNvPr id="11" name="Shape 8"/>
          <p:cNvSpPr/>
          <p:nvPr/>
        </p:nvSpPr>
        <p:spPr>
          <a:xfrm>
            <a:off x="548640" y="2880360"/>
            <a:ext cx="45720" cy="2286000"/>
          </a:xfrm>
          <a:prstGeom prst="rect">
            <a:avLst/>
          </a:prstGeom>
          <a:solidFill>
            <a:srgbClr val="E94560"/>
          </a:solidFill>
          <a:ln w="12700">
            <a:solidFill>
              <a:srgbClr val="E94560"/>
            </a:solidFill>
            <a:prstDash val="solid"/>
          </a:ln>
        </p:spPr>
      </p:sp>
      <p:sp>
        <p:nvSpPr>
          <p:cNvPr id="12" name="Shape 9"/>
          <p:cNvSpPr/>
          <p:nvPr/>
        </p:nvSpPr>
        <p:spPr>
          <a:xfrm>
            <a:off x="594360" y="2880360"/>
            <a:ext cx="5715000" cy="2286000"/>
          </a:xfrm>
          <a:prstGeom prst="roundRect">
            <a:avLst>
              <a:gd name="adj" fmla="val 4800"/>
            </a:avLst>
          </a:prstGeom>
          <a:solidFill>
            <a:srgbClr val="181214"/>
          </a:solidFill>
          <a:ln w="9525">
            <a:solidFill>
              <a:srgbClr val="2A2D38"/>
            </a:solidFill>
            <a:prstDash val="solid"/>
          </a:ln>
        </p:spPr>
      </p:sp>
      <p:sp>
        <p:nvSpPr>
          <p:cNvPr id="13" name="Text 10"/>
          <p:cNvSpPr/>
          <p:nvPr/>
        </p:nvSpPr>
        <p:spPr>
          <a:xfrm>
            <a:off x="868680" y="3081528"/>
            <a:ext cx="5303520" cy="274320"/>
          </a:xfrm>
          <a:prstGeom prst="rect">
            <a:avLst/>
          </a:prstGeom>
          <a:noFill/>
          <a:ln/>
        </p:spPr>
        <p:txBody>
          <a:bodyPr wrap="square" lIns="0" tIns="0" rIns="0" bIns="0" rtlCol="0" anchor="t"/>
          <a:lstStyle/>
          <a:p>
            <a:pPr indent="0" marL="0">
              <a:buNone/>
            </a:pPr>
            <a:r>
              <a:rPr lang="en-US" sz="850" b="1" spc="300" kern="0" dirty="0">
                <a:solidFill>
                  <a:srgbClr val="E94560"/>
                </a:solidFill>
                <a:latin typeface="Calibri" pitchFamily="34" charset="0"/>
                <a:ea typeface="Calibri" pitchFamily="34" charset="-122"/>
                <a:cs typeface="Calibri" pitchFamily="34" charset="-120"/>
              </a:rPr>
              <a:t>KAPAN BRAND BUTUH CRISIS MANAGEMENT</a:t>
            </a:r>
            <a:endParaRPr lang="en-US" sz="850" dirty="0"/>
          </a:p>
        </p:txBody>
      </p:sp>
      <p:sp>
        <p:nvSpPr>
          <p:cNvPr id="14" name="Text 11"/>
          <p:cNvSpPr/>
          <p:nvPr/>
        </p:nvSpPr>
        <p:spPr>
          <a:xfrm>
            <a:off x="868680" y="3429000"/>
            <a:ext cx="5257800" cy="1600200"/>
          </a:xfrm>
          <a:prstGeom prst="rect">
            <a:avLst/>
          </a:prstGeom>
          <a:noFill/>
          <a:ln/>
        </p:spPr>
        <p:txBody>
          <a:bodyPr wrap="square" lIns="0" tIns="0" rIns="0" bIns="0" rtlCol="0" anchor="t"/>
          <a:lstStyle/>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Produk / layanan viral karena masalah kualitas</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Statement pimpinan menjadi kontroversi publik</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Serangan media atau kompetitor di ruang publik</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Data breach, security incident, atau layoff</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Klarifikasi berita palsu (hoax) yang menyerang brand</a:t>
            </a:r>
            <a:endParaRPr lang="en-US" sz="1100" dirty="0"/>
          </a:p>
        </p:txBody>
      </p:sp>
      <p:sp>
        <p:nvSpPr>
          <p:cNvPr id="15" name="Shape 12"/>
          <p:cNvSpPr/>
          <p:nvPr/>
        </p:nvSpPr>
        <p:spPr>
          <a:xfrm>
            <a:off x="548640" y="5349240"/>
            <a:ext cx="5760720" cy="594360"/>
          </a:xfrm>
          <a:prstGeom prst="roundRect">
            <a:avLst>
              <a:gd name="adj" fmla="val 18462"/>
            </a:avLst>
          </a:prstGeom>
          <a:solidFill>
            <a:srgbClr val="12141A"/>
          </a:solidFill>
          <a:ln w="9525">
            <a:solidFill>
              <a:srgbClr val="2A2D38"/>
            </a:solidFill>
            <a:prstDash val="solid"/>
          </a:ln>
        </p:spPr>
      </p:sp>
      <p:sp>
        <p:nvSpPr>
          <p:cNvPr id="16" name="Text 13"/>
          <p:cNvSpPr/>
          <p:nvPr/>
        </p:nvSpPr>
        <p:spPr>
          <a:xfrm>
            <a:off x="777240" y="5422392"/>
            <a:ext cx="2560320" cy="182880"/>
          </a:xfrm>
          <a:prstGeom prst="rect">
            <a:avLst/>
          </a:prstGeom>
          <a:noFill/>
          <a:ln/>
        </p:spPr>
        <p:txBody>
          <a:bodyPr wrap="square" lIns="0" tIns="0" rIns="0" bIns="0" rtlCol="0" anchor="t"/>
          <a:lstStyle/>
          <a:p>
            <a:pPr indent="0" marL="0">
              <a:buNone/>
            </a:pPr>
            <a:r>
              <a:rPr lang="en-US" sz="750" b="1" spc="300" kern="0" dirty="0">
                <a:solidFill>
                  <a:srgbClr val="6B7280"/>
                </a:solidFill>
                <a:latin typeface="Calibri" pitchFamily="34" charset="0"/>
                <a:ea typeface="Calibri" pitchFamily="34" charset="-122"/>
                <a:cs typeface="Calibri" pitchFamily="34" charset="-120"/>
              </a:rPr>
              <a:t>RESPONSE TIME</a:t>
            </a:r>
            <a:endParaRPr lang="en-US" sz="750" dirty="0"/>
          </a:p>
        </p:txBody>
      </p:sp>
      <p:sp>
        <p:nvSpPr>
          <p:cNvPr id="17" name="Text 14"/>
          <p:cNvSpPr/>
          <p:nvPr/>
        </p:nvSpPr>
        <p:spPr>
          <a:xfrm>
            <a:off x="777240" y="5623560"/>
            <a:ext cx="2560320" cy="274320"/>
          </a:xfrm>
          <a:prstGeom prst="rect">
            <a:avLst/>
          </a:prstGeom>
          <a:noFill/>
          <a:ln/>
        </p:spPr>
        <p:txBody>
          <a:bodyPr wrap="square" lIns="0" tIns="0" rIns="0" bIns="0" rtlCol="0" anchor="t"/>
          <a:lstStyle/>
          <a:p>
            <a:pPr indent="0" marL="0">
              <a:buNone/>
            </a:pPr>
            <a:r>
              <a:rPr lang="en-US" sz="1500" dirty="0">
                <a:solidFill>
                  <a:srgbClr val="E94560"/>
                </a:solidFill>
                <a:latin typeface="Cambria" pitchFamily="34" charset="0"/>
                <a:ea typeface="Cambria" pitchFamily="34" charset="-122"/>
                <a:cs typeface="Cambria" pitchFamily="34" charset="-120"/>
              </a:rPr>
              <a:t>&lt; 4 jam</a:t>
            </a:r>
            <a:endParaRPr lang="en-US" sz="1500" dirty="0"/>
          </a:p>
        </p:txBody>
      </p:sp>
      <p:sp>
        <p:nvSpPr>
          <p:cNvPr id="18" name="Text 15"/>
          <p:cNvSpPr/>
          <p:nvPr/>
        </p:nvSpPr>
        <p:spPr>
          <a:xfrm>
            <a:off x="3657600" y="5422392"/>
            <a:ext cx="2560320" cy="182880"/>
          </a:xfrm>
          <a:prstGeom prst="rect">
            <a:avLst/>
          </a:prstGeom>
          <a:noFill/>
          <a:ln/>
        </p:spPr>
        <p:txBody>
          <a:bodyPr wrap="square" lIns="0" tIns="0" rIns="0" bIns="0" rtlCol="0" anchor="t"/>
          <a:lstStyle/>
          <a:p>
            <a:pPr indent="0" marL="0">
              <a:buNone/>
            </a:pPr>
            <a:r>
              <a:rPr lang="en-US" sz="750" b="1" spc="300" kern="0" dirty="0">
                <a:solidFill>
                  <a:srgbClr val="6B7280"/>
                </a:solidFill>
                <a:latin typeface="Calibri" pitchFamily="34" charset="0"/>
                <a:ea typeface="Calibri" pitchFamily="34" charset="-122"/>
                <a:cs typeface="Calibri" pitchFamily="34" charset="-120"/>
              </a:rPr>
              <a:t>MODEL</a:t>
            </a:r>
            <a:endParaRPr lang="en-US" sz="750" dirty="0"/>
          </a:p>
        </p:txBody>
      </p:sp>
      <p:sp>
        <p:nvSpPr>
          <p:cNvPr id="19" name="Text 16"/>
          <p:cNvSpPr/>
          <p:nvPr/>
        </p:nvSpPr>
        <p:spPr>
          <a:xfrm>
            <a:off x="3657600" y="5623560"/>
            <a:ext cx="2560320" cy="274320"/>
          </a:xfrm>
          <a:prstGeom prst="rect">
            <a:avLst/>
          </a:prstGeom>
          <a:noFill/>
          <a:ln/>
        </p:spPr>
        <p:txBody>
          <a:bodyPr wrap="square" lIns="0" tIns="0" rIns="0" bIns="0" rtlCol="0" anchor="t"/>
          <a:lstStyle/>
          <a:p>
            <a:pPr indent="0" marL="0">
              <a:buNone/>
            </a:pPr>
            <a:r>
              <a:rPr lang="en-US" sz="1500" dirty="0">
                <a:solidFill>
                  <a:srgbClr val="E94560"/>
                </a:solidFill>
                <a:latin typeface="Cambria" pitchFamily="34" charset="0"/>
                <a:ea typeface="Cambria" pitchFamily="34" charset="-122"/>
                <a:cs typeface="Cambria" pitchFamily="34" charset="-120"/>
              </a:rPr>
              <a:t>Retainer / kasus</a:t>
            </a:r>
            <a:endParaRPr lang="en-US" sz="1500" dirty="0"/>
          </a:p>
        </p:txBody>
      </p:sp>
      <p:sp>
        <p:nvSpPr>
          <p:cNvPr id="20" name="Shape 17"/>
          <p:cNvSpPr/>
          <p:nvPr/>
        </p:nvSpPr>
        <p:spPr>
          <a:xfrm>
            <a:off x="6537960" y="2880360"/>
            <a:ext cx="5120640" cy="603504"/>
          </a:xfrm>
          <a:prstGeom prst="roundRect">
            <a:avLst>
              <a:gd name="adj" fmla="val 18182"/>
            </a:avLst>
          </a:prstGeom>
          <a:solidFill>
            <a:srgbClr val="12141A"/>
          </a:solidFill>
          <a:ln w="9525">
            <a:solidFill>
              <a:srgbClr val="2A2D38"/>
            </a:solidFill>
            <a:prstDash val="solid"/>
          </a:ln>
        </p:spPr>
      </p:sp>
      <p:sp>
        <p:nvSpPr>
          <p:cNvPr id="21" name="Text 18"/>
          <p:cNvSpPr/>
          <p:nvPr/>
        </p:nvSpPr>
        <p:spPr>
          <a:xfrm>
            <a:off x="6766560" y="2880360"/>
            <a:ext cx="365760" cy="603504"/>
          </a:xfrm>
          <a:prstGeom prst="rect">
            <a:avLst/>
          </a:prstGeom>
          <a:noFill/>
          <a:ln/>
        </p:spPr>
        <p:txBody>
          <a:bodyPr wrap="square" lIns="0" tIns="0" rIns="0" bIns="0" rtlCol="0" anchor="ctr"/>
          <a:lstStyle/>
          <a:p>
            <a:pPr algn="ctr" indent="0" marL="0">
              <a:buNone/>
            </a:pPr>
            <a:r>
              <a:rPr lang="en-US" sz="2200" dirty="0">
                <a:solidFill>
                  <a:srgbClr val="E94560"/>
                </a:solidFill>
                <a:latin typeface="Cambria" pitchFamily="34" charset="0"/>
                <a:ea typeface="Cambria" pitchFamily="34" charset="-122"/>
                <a:cs typeface="Cambria" pitchFamily="34" charset="-120"/>
              </a:rPr>
              <a:t>1</a:t>
            </a:r>
            <a:endParaRPr lang="en-US" sz="2200" dirty="0"/>
          </a:p>
        </p:txBody>
      </p:sp>
      <p:sp>
        <p:nvSpPr>
          <p:cNvPr id="22" name="Text 19"/>
          <p:cNvSpPr/>
          <p:nvPr/>
        </p:nvSpPr>
        <p:spPr>
          <a:xfrm>
            <a:off x="7223760" y="2953512"/>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Assessment</a:t>
            </a:r>
            <a:endParaRPr lang="en-US" sz="1200" dirty="0"/>
          </a:p>
        </p:txBody>
      </p:sp>
      <p:sp>
        <p:nvSpPr>
          <p:cNvPr id="23" name="Text 20"/>
          <p:cNvSpPr/>
          <p:nvPr/>
        </p:nvSpPr>
        <p:spPr>
          <a:xfrm>
            <a:off x="7223760" y="3200400"/>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Analisis situasi &amp; sentiment dalam 1–4 jam</a:t>
            </a:r>
            <a:endParaRPr lang="en-US" sz="1000" dirty="0"/>
          </a:p>
        </p:txBody>
      </p:sp>
      <p:sp>
        <p:nvSpPr>
          <p:cNvPr id="24" name="Shape 21"/>
          <p:cNvSpPr/>
          <p:nvPr/>
        </p:nvSpPr>
        <p:spPr>
          <a:xfrm>
            <a:off x="6537960" y="3557016"/>
            <a:ext cx="5120640" cy="603504"/>
          </a:xfrm>
          <a:prstGeom prst="roundRect">
            <a:avLst>
              <a:gd name="adj" fmla="val 18182"/>
            </a:avLst>
          </a:prstGeom>
          <a:solidFill>
            <a:srgbClr val="12141A"/>
          </a:solidFill>
          <a:ln w="9525">
            <a:solidFill>
              <a:srgbClr val="2A2D38"/>
            </a:solidFill>
            <a:prstDash val="solid"/>
          </a:ln>
        </p:spPr>
      </p:sp>
      <p:sp>
        <p:nvSpPr>
          <p:cNvPr id="25" name="Text 22"/>
          <p:cNvSpPr/>
          <p:nvPr/>
        </p:nvSpPr>
        <p:spPr>
          <a:xfrm>
            <a:off x="6766560" y="3557016"/>
            <a:ext cx="365760" cy="603504"/>
          </a:xfrm>
          <a:prstGeom prst="rect">
            <a:avLst/>
          </a:prstGeom>
          <a:noFill/>
          <a:ln/>
        </p:spPr>
        <p:txBody>
          <a:bodyPr wrap="square" lIns="0" tIns="0" rIns="0" bIns="0" rtlCol="0" anchor="ctr"/>
          <a:lstStyle/>
          <a:p>
            <a:pPr algn="ctr" indent="0" marL="0">
              <a:buNone/>
            </a:pPr>
            <a:r>
              <a:rPr lang="en-US" sz="2200" dirty="0">
                <a:solidFill>
                  <a:srgbClr val="E94560"/>
                </a:solidFill>
                <a:latin typeface="Cambria" pitchFamily="34" charset="0"/>
                <a:ea typeface="Cambria" pitchFamily="34" charset="-122"/>
                <a:cs typeface="Cambria" pitchFamily="34" charset="-120"/>
              </a:rPr>
              <a:t>2</a:t>
            </a:r>
            <a:endParaRPr lang="en-US" sz="2200" dirty="0"/>
          </a:p>
        </p:txBody>
      </p:sp>
      <p:sp>
        <p:nvSpPr>
          <p:cNvPr id="26" name="Text 23"/>
          <p:cNvSpPr/>
          <p:nvPr/>
        </p:nvSpPr>
        <p:spPr>
          <a:xfrm>
            <a:off x="7223760" y="3630168"/>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Strategy</a:t>
            </a:r>
            <a:endParaRPr lang="en-US" sz="1200" dirty="0"/>
          </a:p>
        </p:txBody>
      </p:sp>
      <p:sp>
        <p:nvSpPr>
          <p:cNvPr id="27" name="Text 24"/>
          <p:cNvSpPr/>
          <p:nvPr/>
        </p:nvSpPr>
        <p:spPr>
          <a:xfrm>
            <a:off x="7223760" y="3877056"/>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Key message, spokesperson, timeline respons</a:t>
            </a:r>
            <a:endParaRPr lang="en-US" sz="1000" dirty="0"/>
          </a:p>
        </p:txBody>
      </p:sp>
      <p:sp>
        <p:nvSpPr>
          <p:cNvPr id="28" name="Shape 25"/>
          <p:cNvSpPr/>
          <p:nvPr/>
        </p:nvSpPr>
        <p:spPr>
          <a:xfrm>
            <a:off x="6537960" y="4233672"/>
            <a:ext cx="5120640" cy="603504"/>
          </a:xfrm>
          <a:prstGeom prst="roundRect">
            <a:avLst>
              <a:gd name="adj" fmla="val 18182"/>
            </a:avLst>
          </a:prstGeom>
          <a:solidFill>
            <a:srgbClr val="12141A"/>
          </a:solidFill>
          <a:ln w="9525">
            <a:solidFill>
              <a:srgbClr val="2A2D38"/>
            </a:solidFill>
            <a:prstDash val="solid"/>
          </a:ln>
        </p:spPr>
      </p:sp>
      <p:sp>
        <p:nvSpPr>
          <p:cNvPr id="29" name="Text 26"/>
          <p:cNvSpPr/>
          <p:nvPr/>
        </p:nvSpPr>
        <p:spPr>
          <a:xfrm>
            <a:off x="6766560" y="4233672"/>
            <a:ext cx="365760" cy="603504"/>
          </a:xfrm>
          <a:prstGeom prst="rect">
            <a:avLst/>
          </a:prstGeom>
          <a:noFill/>
          <a:ln/>
        </p:spPr>
        <p:txBody>
          <a:bodyPr wrap="square" lIns="0" tIns="0" rIns="0" bIns="0" rtlCol="0" anchor="ctr"/>
          <a:lstStyle/>
          <a:p>
            <a:pPr algn="ctr" indent="0" marL="0">
              <a:buNone/>
            </a:pPr>
            <a:r>
              <a:rPr lang="en-US" sz="2200" dirty="0">
                <a:solidFill>
                  <a:srgbClr val="E94560"/>
                </a:solidFill>
                <a:latin typeface="Cambria" pitchFamily="34" charset="0"/>
                <a:ea typeface="Cambria" pitchFamily="34" charset="-122"/>
                <a:cs typeface="Cambria" pitchFamily="34" charset="-120"/>
              </a:rPr>
              <a:t>3</a:t>
            </a:r>
            <a:endParaRPr lang="en-US" sz="2200" dirty="0"/>
          </a:p>
        </p:txBody>
      </p:sp>
      <p:sp>
        <p:nvSpPr>
          <p:cNvPr id="30" name="Text 27"/>
          <p:cNvSpPr/>
          <p:nvPr/>
        </p:nvSpPr>
        <p:spPr>
          <a:xfrm>
            <a:off x="7223760" y="4306824"/>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Media Outreach</a:t>
            </a:r>
            <a:endParaRPr lang="en-US" sz="1200" dirty="0"/>
          </a:p>
        </p:txBody>
      </p:sp>
      <p:sp>
        <p:nvSpPr>
          <p:cNvPr id="31" name="Text 28"/>
          <p:cNvSpPr/>
          <p:nvPr/>
        </p:nvSpPr>
        <p:spPr>
          <a:xfrm>
            <a:off x="7223760" y="4553712"/>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Kontak wartawan untuk klarifikasi berimbang</a:t>
            </a:r>
            <a:endParaRPr lang="en-US" sz="1000" dirty="0"/>
          </a:p>
        </p:txBody>
      </p:sp>
      <p:sp>
        <p:nvSpPr>
          <p:cNvPr id="32" name="Shape 29"/>
          <p:cNvSpPr/>
          <p:nvPr/>
        </p:nvSpPr>
        <p:spPr>
          <a:xfrm>
            <a:off x="6537960" y="4910328"/>
            <a:ext cx="5120640" cy="603504"/>
          </a:xfrm>
          <a:prstGeom prst="roundRect">
            <a:avLst>
              <a:gd name="adj" fmla="val 18182"/>
            </a:avLst>
          </a:prstGeom>
          <a:solidFill>
            <a:srgbClr val="12141A"/>
          </a:solidFill>
          <a:ln w="9525">
            <a:solidFill>
              <a:srgbClr val="2A2D38"/>
            </a:solidFill>
            <a:prstDash val="solid"/>
          </a:ln>
        </p:spPr>
      </p:sp>
      <p:sp>
        <p:nvSpPr>
          <p:cNvPr id="33" name="Text 30"/>
          <p:cNvSpPr/>
          <p:nvPr/>
        </p:nvSpPr>
        <p:spPr>
          <a:xfrm>
            <a:off x="6766560" y="4910328"/>
            <a:ext cx="365760" cy="603504"/>
          </a:xfrm>
          <a:prstGeom prst="rect">
            <a:avLst/>
          </a:prstGeom>
          <a:noFill/>
          <a:ln/>
        </p:spPr>
        <p:txBody>
          <a:bodyPr wrap="square" lIns="0" tIns="0" rIns="0" bIns="0" rtlCol="0" anchor="ctr"/>
          <a:lstStyle/>
          <a:p>
            <a:pPr algn="ctr" indent="0" marL="0">
              <a:buNone/>
            </a:pPr>
            <a:r>
              <a:rPr lang="en-US" sz="2200" dirty="0">
                <a:solidFill>
                  <a:srgbClr val="E94560"/>
                </a:solidFill>
                <a:latin typeface="Cambria" pitchFamily="34" charset="0"/>
                <a:ea typeface="Cambria" pitchFamily="34" charset="-122"/>
                <a:cs typeface="Cambria" pitchFamily="34" charset="-120"/>
              </a:rPr>
              <a:t>4</a:t>
            </a:r>
            <a:endParaRPr lang="en-US" sz="2200" dirty="0"/>
          </a:p>
        </p:txBody>
      </p:sp>
      <p:sp>
        <p:nvSpPr>
          <p:cNvPr id="34" name="Text 31"/>
          <p:cNvSpPr/>
          <p:nvPr/>
        </p:nvSpPr>
        <p:spPr>
          <a:xfrm>
            <a:off x="7223760" y="4983480"/>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Monitoring</a:t>
            </a:r>
            <a:endParaRPr lang="en-US" sz="1200" dirty="0"/>
          </a:p>
        </p:txBody>
      </p:sp>
      <p:sp>
        <p:nvSpPr>
          <p:cNvPr id="35" name="Text 32"/>
          <p:cNvSpPr/>
          <p:nvPr/>
        </p:nvSpPr>
        <p:spPr>
          <a:xfrm>
            <a:off x="7223760" y="5230368"/>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Real-time tracking mention &amp; sentiment shift</a:t>
            </a:r>
            <a:endParaRPr lang="en-US" sz="1000" dirty="0"/>
          </a:p>
        </p:txBody>
      </p:sp>
      <p:sp>
        <p:nvSpPr>
          <p:cNvPr id="36" name="Shape 33"/>
          <p:cNvSpPr/>
          <p:nvPr/>
        </p:nvSpPr>
        <p:spPr>
          <a:xfrm>
            <a:off x="6537960" y="5586984"/>
            <a:ext cx="5120640" cy="603504"/>
          </a:xfrm>
          <a:prstGeom prst="roundRect">
            <a:avLst>
              <a:gd name="adj" fmla="val 18182"/>
            </a:avLst>
          </a:prstGeom>
          <a:solidFill>
            <a:srgbClr val="12141A"/>
          </a:solidFill>
          <a:ln w="9525">
            <a:solidFill>
              <a:srgbClr val="2A2D38"/>
            </a:solidFill>
            <a:prstDash val="solid"/>
          </a:ln>
        </p:spPr>
      </p:sp>
      <p:sp>
        <p:nvSpPr>
          <p:cNvPr id="37" name="Text 34"/>
          <p:cNvSpPr/>
          <p:nvPr/>
        </p:nvSpPr>
        <p:spPr>
          <a:xfrm>
            <a:off x="6766560" y="5586984"/>
            <a:ext cx="365760" cy="603504"/>
          </a:xfrm>
          <a:prstGeom prst="rect">
            <a:avLst/>
          </a:prstGeom>
          <a:noFill/>
          <a:ln/>
        </p:spPr>
        <p:txBody>
          <a:bodyPr wrap="square" lIns="0" tIns="0" rIns="0" bIns="0" rtlCol="0" anchor="ctr"/>
          <a:lstStyle/>
          <a:p>
            <a:pPr algn="ctr" indent="0" marL="0">
              <a:buNone/>
            </a:pPr>
            <a:r>
              <a:rPr lang="en-US" sz="2200" dirty="0">
                <a:solidFill>
                  <a:srgbClr val="E94560"/>
                </a:solidFill>
                <a:latin typeface="Cambria" pitchFamily="34" charset="0"/>
                <a:ea typeface="Cambria" pitchFamily="34" charset="-122"/>
                <a:cs typeface="Cambria" pitchFamily="34" charset="-120"/>
              </a:rPr>
              <a:t>5</a:t>
            </a:r>
            <a:endParaRPr lang="en-US" sz="2200" dirty="0"/>
          </a:p>
        </p:txBody>
      </p:sp>
      <p:sp>
        <p:nvSpPr>
          <p:cNvPr id="38" name="Text 35"/>
          <p:cNvSpPr/>
          <p:nvPr/>
        </p:nvSpPr>
        <p:spPr>
          <a:xfrm>
            <a:off x="7223760" y="5660136"/>
            <a:ext cx="4297680" cy="256032"/>
          </a:xfrm>
          <a:prstGeom prst="rect">
            <a:avLst/>
          </a:prstGeom>
          <a:noFill/>
          <a:ln/>
        </p:spPr>
        <p:txBody>
          <a:bodyPr wrap="square" lIns="0" tIns="0" rIns="0" bIns="0" rtlCol="0" anchor="t"/>
          <a:lstStyle/>
          <a:p>
            <a:pPr indent="0" marL="0">
              <a:buNone/>
            </a:pPr>
            <a:r>
              <a:rPr lang="en-US" sz="1200" b="1" spc="-20" kern="0" dirty="0">
                <a:solidFill>
                  <a:srgbClr val="F5F5F7"/>
                </a:solidFill>
                <a:latin typeface="Calibri" pitchFamily="34" charset="0"/>
                <a:ea typeface="Calibri" pitchFamily="34" charset="-122"/>
                <a:cs typeface="Calibri" pitchFamily="34" charset="-120"/>
              </a:rPr>
              <a:t>Rebuild</a:t>
            </a:r>
            <a:endParaRPr lang="en-US" sz="1200" dirty="0"/>
          </a:p>
        </p:txBody>
      </p:sp>
      <p:sp>
        <p:nvSpPr>
          <p:cNvPr id="39" name="Text 36"/>
          <p:cNvSpPr/>
          <p:nvPr/>
        </p:nvSpPr>
        <p:spPr>
          <a:xfrm>
            <a:off x="7223760" y="5907024"/>
            <a:ext cx="4297680" cy="256032"/>
          </a:xfrm>
          <a:prstGeom prst="rect">
            <a:avLst/>
          </a:prstGeom>
          <a:noFill/>
          <a:ln/>
        </p:spPr>
        <p:txBody>
          <a:bodyPr wrap="square" lIns="0" tIns="0" rIns="0" bIns="0" rtlCol="0" anchor="t"/>
          <a:lstStyle/>
          <a:p>
            <a:pPr indent="0" marL="0">
              <a:buNone/>
            </a:pPr>
            <a:r>
              <a:rPr lang="en-US" sz="1000" dirty="0">
                <a:solidFill>
                  <a:srgbClr val="A8ADBD"/>
                </a:solidFill>
                <a:latin typeface="Calibri" pitchFamily="34" charset="0"/>
                <a:ea typeface="Calibri" pitchFamily="34" charset="-122"/>
                <a:cs typeface="Calibri" pitchFamily="34" charset="-120"/>
              </a:rPr>
              <a:t>Program PR jangka panjang untuk reputasi</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08</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Shape 2"/>
          <p:cNvSpPr/>
          <p:nvPr/>
        </p:nvSpPr>
        <p:spPr>
          <a:xfrm>
            <a:off x="7315200" y="-2743200"/>
            <a:ext cx="9144000" cy="9144000"/>
          </a:xfrm>
          <a:prstGeom prst="ellipse">
            <a:avLst/>
          </a:prstGeom>
          <a:solidFill>
            <a:srgbClr val="E94560">
              <a:alpha val="8000"/>
            </a:srgbClr>
          </a:solidFill>
          <a:ln w="12700">
            <a:solidFill>
              <a:srgbClr val="0A0B0F"/>
            </a:solidFill>
            <a:prstDash val="solid"/>
          </a:ln>
        </p:spPr>
      </p:sp>
      <p:sp>
        <p:nvSpPr>
          <p:cNvPr id="6" name="Text 3"/>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E94560"/>
                </a:solidFill>
                <a:latin typeface="Calibri" pitchFamily="34" charset="0"/>
                <a:ea typeface="Calibri" pitchFamily="34" charset="-122"/>
                <a:cs typeface="Calibri" pitchFamily="34" charset="-120"/>
              </a:rPr>
              <a:t>STUDI KASUS CRISIS  ·  01</a:t>
            </a:r>
            <a:endParaRPr lang="en-US" sz="900" dirty="0"/>
          </a:p>
        </p:txBody>
      </p:sp>
      <p:sp>
        <p:nvSpPr>
          <p:cNvPr id="7" name="Text 4"/>
          <p:cNvSpPr/>
          <p:nvPr/>
        </p:nvSpPr>
        <p:spPr>
          <a:xfrm>
            <a:off x="548640" y="868680"/>
            <a:ext cx="10972800" cy="1280160"/>
          </a:xfrm>
          <a:prstGeom prst="rect">
            <a:avLst/>
          </a:prstGeom>
          <a:noFill/>
          <a:ln/>
        </p:spPr>
        <p:txBody>
          <a:bodyPr wrap="square" lIns="0" tIns="0" rIns="0" bIns="0" rtlCol="0" anchor="t"/>
          <a:lstStyle/>
          <a:p>
            <a:pPr indent="0" marL="0">
              <a:buNone/>
            </a:pPr>
            <a:r>
              <a:rPr lang="en-US" sz="6000" i="1" spc="-100" kern="0" dirty="0">
                <a:solidFill>
                  <a:srgbClr val="E94560"/>
                </a:solidFill>
                <a:latin typeface="Cambria" pitchFamily="34" charset="0"/>
                <a:ea typeface="Cambria" pitchFamily="34" charset="-122"/>
                <a:cs typeface="Cambria" pitchFamily="34" charset="-120"/>
              </a:rPr>
              <a:t>Fintech P2P Nasional</a:t>
            </a:r>
            <a:pPr indent="0" marL="0">
              <a:buNone/>
            </a:pPr>
            <a:r>
              <a:rPr lang="en-US" sz="6000" spc="-100" kern="0" dirty="0">
                <a:solidFill>
                  <a:srgbClr val="F5F5F7"/>
                </a:solidFill>
                <a:latin typeface="Calibri" pitchFamily="34" charset="0"/>
                <a:ea typeface="Calibri" pitchFamily="34" charset="-122"/>
                <a:cs typeface="Calibri" pitchFamily="34" charset="-120"/>
              </a:rPr>
              <a:t>.</a:t>
            </a:r>
            <a:endParaRPr lang="en-US" sz="6000" dirty="0"/>
          </a:p>
        </p:txBody>
      </p:sp>
      <p:sp>
        <p:nvSpPr>
          <p:cNvPr id="8" name="Text 5"/>
          <p:cNvSpPr/>
          <p:nvPr/>
        </p:nvSpPr>
        <p:spPr>
          <a:xfrm>
            <a:off x="548640" y="2148840"/>
            <a:ext cx="10972800" cy="365760"/>
          </a:xfrm>
          <a:prstGeom prst="rect">
            <a:avLst/>
          </a:prstGeom>
          <a:noFill/>
          <a:ln/>
        </p:spPr>
        <p:txBody>
          <a:bodyPr wrap="square" lIns="0" tIns="0" rIns="0" bIns="0" rtlCol="0" anchor="t"/>
          <a:lstStyle/>
          <a:p>
            <a:pPr indent="0" marL="0">
              <a:buNone/>
            </a:pPr>
            <a:r>
              <a:rPr lang="en-US" sz="1400" b="1" dirty="0">
                <a:solidFill>
                  <a:srgbClr val="F5F5F7"/>
                </a:solidFill>
                <a:latin typeface="Calibri" pitchFamily="34" charset="0"/>
                <a:ea typeface="Calibri" pitchFamily="34" charset="-122"/>
                <a:cs typeface="Calibri" pitchFamily="34" charset="-120"/>
              </a:rPr>
              <a:t>Crisis Management  </a:t>
            </a:r>
            <a:pPr indent="0" marL="0">
              <a:buNone/>
            </a:pPr>
            <a:r>
              <a:rPr lang="en-US" sz="1400" dirty="0">
                <a:solidFill>
                  <a:srgbClr val="A8ADBD"/>
                </a:solidFill>
                <a:latin typeface="Calibri" pitchFamily="34" charset="0"/>
                <a:ea typeface="Calibri" pitchFamily="34" charset="-122"/>
                <a:cs typeface="Calibri" pitchFamily="34" charset="-120"/>
              </a:rPr>
              <a:t>·  Fintech · P2P Lending</a:t>
            </a:r>
            <a:endParaRPr lang="en-US" sz="1400" dirty="0"/>
          </a:p>
        </p:txBody>
      </p:sp>
      <p:sp>
        <p:nvSpPr>
          <p:cNvPr id="9" name="Shape 6"/>
          <p:cNvSpPr/>
          <p:nvPr/>
        </p:nvSpPr>
        <p:spPr>
          <a:xfrm>
            <a:off x="548640" y="2788920"/>
            <a:ext cx="45720" cy="3154680"/>
          </a:xfrm>
          <a:prstGeom prst="rect">
            <a:avLst/>
          </a:prstGeom>
          <a:solidFill>
            <a:srgbClr val="E94560"/>
          </a:solidFill>
          <a:ln w="12700">
            <a:solidFill>
              <a:srgbClr val="E94560"/>
            </a:solidFill>
            <a:prstDash val="solid"/>
          </a:ln>
        </p:spPr>
      </p:sp>
      <p:sp>
        <p:nvSpPr>
          <p:cNvPr id="10" name="Shape 7"/>
          <p:cNvSpPr/>
          <p:nvPr/>
        </p:nvSpPr>
        <p:spPr>
          <a:xfrm>
            <a:off x="594360" y="2788920"/>
            <a:ext cx="5715000" cy="3154680"/>
          </a:xfrm>
          <a:prstGeom prst="roundRect">
            <a:avLst>
              <a:gd name="adj" fmla="val 3478"/>
            </a:avLst>
          </a:prstGeom>
          <a:solidFill>
            <a:srgbClr val="181214"/>
          </a:solidFill>
          <a:ln w="9525">
            <a:solidFill>
              <a:srgbClr val="2A2D38"/>
            </a:solidFill>
            <a:prstDash val="solid"/>
          </a:ln>
        </p:spPr>
      </p:sp>
      <p:sp>
        <p:nvSpPr>
          <p:cNvPr id="11" name="Text 8"/>
          <p:cNvSpPr/>
          <p:nvPr/>
        </p:nvSpPr>
        <p:spPr>
          <a:xfrm>
            <a:off x="868680" y="3044952"/>
            <a:ext cx="5303520" cy="274320"/>
          </a:xfrm>
          <a:prstGeom prst="rect">
            <a:avLst/>
          </a:prstGeom>
          <a:noFill/>
          <a:ln/>
        </p:spPr>
        <p:txBody>
          <a:bodyPr wrap="square" lIns="0" tIns="0" rIns="0" bIns="0" rtlCol="0" anchor="t"/>
          <a:lstStyle/>
          <a:p>
            <a:pPr indent="0" marL="0">
              <a:buNone/>
            </a:pPr>
            <a:r>
              <a:rPr lang="en-US" sz="900" b="1" spc="300" kern="0" dirty="0">
                <a:solidFill>
                  <a:srgbClr val="E94560"/>
                </a:solidFill>
                <a:latin typeface="Calibri" pitchFamily="34" charset="0"/>
                <a:ea typeface="Calibri" pitchFamily="34" charset="-122"/>
                <a:cs typeface="Calibri" pitchFamily="34" charset="-120"/>
              </a:rPr>
              <a:t>SITUASI</a:t>
            </a:r>
            <a:endParaRPr lang="en-US" sz="900" dirty="0"/>
          </a:p>
        </p:txBody>
      </p:sp>
      <p:sp>
        <p:nvSpPr>
          <p:cNvPr id="12" name="Text 9"/>
          <p:cNvSpPr/>
          <p:nvPr/>
        </p:nvSpPr>
        <p:spPr>
          <a:xfrm>
            <a:off x="868680" y="3383280"/>
            <a:ext cx="5257800" cy="2011680"/>
          </a:xfrm>
          <a:prstGeom prst="rect">
            <a:avLst/>
          </a:prstGeom>
          <a:noFill/>
          <a:ln/>
        </p:spPr>
        <p:txBody>
          <a:bodyPr wrap="square" lIns="0" tIns="0" rIns="0" bIns="0" rtlCol="0" anchor="t"/>
          <a:lstStyle/>
          <a:p>
            <a:pPr indent="0" marL="0">
              <a:lnSpc>
                <a:spcPct val="155000"/>
              </a:lnSpc>
              <a:buNone/>
            </a:pPr>
            <a:r>
              <a:rPr lang="en-US" sz="1150" dirty="0">
                <a:solidFill>
                  <a:srgbClr val="A8ADBD"/>
                </a:solidFill>
                <a:latin typeface="Calibri" pitchFamily="34" charset="0"/>
                <a:ea typeface="Calibri" pitchFamily="34" charset="-122"/>
                <a:cs typeface="Calibri" pitchFamily="34" charset="-120"/>
              </a:rPr>
              <a:t>MediaRilis mendampingi sebuah platform P2P lending terkemuka di Indonesia sepanjang siklus manajemen reputasi, dari respons krisis 2023, klarifikasi ke publik &amp; regulator (OJK), hingga fase rebuild melalui kampanye edukasi finansial pada Oktober 2024 yang mereposisi brand sebagai kontributor literasi keuangan konsumen di momen Bulan Inklusi Keuangan. Identitas klien dirahasiakan sesuai NDA.</a:t>
            </a:r>
            <a:endParaRPr lang="en-US" sz="1150" dirty="0"/>
          </a:p>
        </p:txBody>
      </p:sp>
      <p:sp>
        <p:nvSpPr>
          <p:cNvPr id="13" name="Text 10"/>
          <p:cNvSpPr/>
          <p:nvPr/>
        </p:nvSpPr>
        <p:spPr>
          <a:xfrm>
            <a:off x="868680" y="5349240"/>
            <a:ext cx="1828800" cy="18288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PERIODE</a:t>
            </a:r>
            <a:endParaRPr lang="en-US" sz="800" dirty="0"/>
          </a:p>
        </p:txBody>
      </p:sp>
      <p:sp>
        <p:nvSpPr>
          <p:cNvPr id="14" name="Text 11"/>
          <p:cNvSpPr/>
          <p:nvPr/>
        </p:nvSpPr>
        <p:spPr>
          <a:xfrm>
            <a:off x="868680" y="5532120"/>
            <a:ext cx="3657600" cy="274320"/>
          </a:xfrm>
          <a:prstGeom prst="rect">
            <a:avLst/>
          </a:prstGeom>
          <a:noFill/>
          <a:ln/>
        </p:spPr>
        <p:txBody>
          <a:bodyPr wrap="square" lIns="0" tIns="0" rIns="0" bIns="0" rtlCol="0" anchor="t"/>
          <a:lstStyle/>
          <a:p>
            <a:pPr indent="0" marL="0">
              <a:buNone/>
            </a:pPr>
            <a:r>
              <a:rPr lang="en-US" sz="1600" dirty="0">
                <a:solidFill>
                  <a:srgbClr val="E94560"/>
                </a:solidFill>
                <a:latin typeface="Cambria" pitchFamily="34" charset="0"/>
                <a:ea typeface="Cambria" pitchFamily="34" charset="-122"/>
                <a:cs typeface="Cambria" pitchFamily="34" charset="-120"/>
              </a:rPr>
              <a:t>2023 – 2024 (rebuild)</a:t>
            </a:r>
            <a:endParaRPr lang="en-US" sz="1600" dirty="0"/>
          </a:p>
        </p:txBody>
      </p:sp>
      <p:sp>
        <p:nvSpPr>
          <p:cNvPr id="15" name="Shape 12"/>
          <p:cNvSpPr/>
          <p:nvPr/>
        </p:nvSpPr>
        <p:spPr>
          <a:xfrm>
            <a:off x="6537960" y="2788920"/>
            <a:ext cx="5120640" cy="1965960"/>
          </a:xfrm>
          <a:prstGeom prst="roundRect">
            <a:avLst>
              <a:gd name="adj" fmla="val 5581"/>
            </a:avLst>
          </a:prstGeom>
          <a:solidFill>
            <a:srgbClr val="12141A"/>
          </a:solidFill>
          <a:ln w="9525">
            <a:solidFill>
              <a:srgbClr val="2A2D38"/>
            </a:solidFill>
            <a:prstDash val="solid"/>
          </a:ln>
        </p:spPr>
      </p:sp>
      <p:sp>
        <p:nvSpPr>
          <p:cNvPr id="16" name="Text 13"/>
          <p:cNvSpPr/>
          <p:nvPr/>
        </p:nvSpPr>
        <p:spPr>
          <a:xfrm>
            <a:off x="6812280" y="2990088"/>
            <a:ext cx="4663440" cy="274320"/>
          </a:xfrm>
          <a:prstGeom prst="rect">
            <a:avLst/>
          </a:prstGeom>
          <a:noFill/>
          <a:ln/>
        </p:spPr>
        <p:txBody>
          <a:bodyPr wrap="square" lIns="0" tIns="0" rIns="0" bIns="0" rtlCol="0" anchor="t"/>
          <a:lstStyle/>
          <a:p>
            <a:pPr indent="0" marL="0">
              <a:buNone/>
            </a:pPr>
            <a:r>
              <a:rPr lang="en-US" sz="900" b="1" spc="300" kern="0" dirty="0">
                <a:solidFill>
                  <a:srgbClr val="E94560"/>
                </a:solidFill>
                <a:latin typeface="Calibri" pitchFamily="34" charset="0"/>
                <a:ea typeface="Calibri" pitchFamily="34" charset="-122"/>
                <a:cs typeface="Calibri" pitchFamily="34" charset="-120"/>
              </a:rPr>
              <a:t>APPROACH</a:t>
            </a:r>
            <a:endParaRPr lang="en-US" sz="900" dirty="0"/>
          </a:p>
        </p:txBody>
      </p:sp>
      <p:sp>
        <p:nvSpPr>
          <p:cNvPr id="17" name="Text 14"/>
          <p:cNvSpPr/>
          <p:nvPr/>
        </p:nvSpPr>
        <p:spPr>
          <a:xfrm>
            <a:off x="6858000" y="3355848"/>
            <a:ext cx="4572000" cy="1280160"/>
          </a:xfrm>
          <a:prstGeom prst="rect">
            <a:avLst/>
          </a:prstGeom>
          <a:noFill/>
          <a:ln/>
        </p:spPr>
        <p:txBody>
          <a:bodyPr wrap="square" lIns="0" tIns="0" rIns="0" bIns="0" rtlCol="0" anchor="t"/>
          <a:lstStyle/>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Rapid assessment sentiment &amp; mapping stakeholder pasca-krisis</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Reposisi angle: dari P2P lender ke edukator finansial</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Distribusi ke media finansial tier-1 (Antara, Kontan, Infobanknews)</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Sinergi dengan momentum Bulan Inklusi Keuangan OJK</a:t>
            </a:r>
            <a:endParaRPr lang="en-US" sz="1100" dirty="0"/>
          </a:p>
        </p:txBody>
      </p:sp>
      <p:sp>
        <p:nvSpPr>
          <p:cNvPr id="18" name="Shape 15"/>
          <p:cNvSpPr/>
          <p:nvPr/>
        </p:nvSpPr>
        <p:spPr>
          <a:xfrm>
            <a:off x="6537960" y="4892040"/>
            <a:ext cx="5120640" cy="1051560"/>
          </a:xfrm>
          <a:prstGeom prst="roundRect">
            <a:avLst>
              <a:gd name="adj" fmla="val 10435"/>
            </a:avLst>
          </a:prstGeom>
          <a:solidFill>
            <a:srgbClr val="12141A"/>
          </a:solidFill>
          <a:ln w="9525">
            <a:solidFill>
              <a:srgbClr val="2A2D38"/>
            </a:solidFill>
            <a:prstDash val="solid"/>
          </a:ln>
        </p:spPr>
      </p:sp>
      <p:sp>
        <p:nvSpPr>
          <p:cNvPr id="19" name="Text 16"/>
          <p:cNvSpPr/>
          <p:nvPr/>
        </p:nvSpPr>
        <p:spPr>
          <a:xfrm>
            <a:off x="6812280" y="5047488"/>
            <a:ext cx="4663440" cy="228600"/>
          </a:xfrm>
          <a:prstGeom prst="rect">
            <a:avLst/>
          </a:prstGeom>
          <a:noFill/>
          <a:ln/>
        </p:spPr>
        <p:txBody>
          <a:bodyPr wrap="square" lIns="0" tIns="0" rIns="0" bIns="0" rtlCol="0" anchor="t"/>
          <a:lstStyle/>
          <a:p>
            <a:pPr indent="0" marL="0">
              <a:buNone/>
            </a:pPr>
            <a:r>
              <a:rPr lang="en-US" sz="900" b="1" spc="300" kern="0" dirty="0">
                <a:solidFill>
                  <a:srgbClr val="E94560"/>
                </a:solidFill>
                <a:latin typeface="Calibri" pitchFamily="34" charset="0"/>
                <a:ea typeface="Calibri" pitchFamily="34" charset="-122"/>
                <a:cs typeface="Calibri" pitchFamily="34" charset="-120"/>
              </a:rPr>
              <a:t>OUTCOME</a:t>
            </a:r>
            <a:endParaRPr lang="en-US" sz="900" dirty="0"/>
          </a:p>
        </p:txBody>
      </p:sp>
      <p:sp>
        <p:nvSpPr>
          <p:cNvPr id="20" name="Text 17"/>
          <p:cNvSpPr/>
          <p:nvPr/>
        </p:nvSpPr>
        <p:spPr>
          <a:xfrm>
            <a:off x="6812280" y="5303520"/>
            <a:ext cx="1524000" cy="320040"/>
          </a:xfrm>
          <a:prstGeom prst="rect">
            <a:avLst/>
          </a:prstGeom>
          <a:noFill/>
          <a:ln/>
        </p:spPr>
        <p:txBody>
          <a:bodyPr wrap="square" lIns="0" tIns="0" rIns="0" bIns="0" rtlCol="0" anchor="t"/>
          <a:lstStyle/>
          <a:p>
            <a:pPr indent="0" marL="0">
              <a:buNone/>
            </a:pPr>
            <a:r>
              <a:rPr lang="en-US" sz="2000" dirty="0">
                <a:solidFill>
                  <a:srgbClr val="E94560"/>
                </a:solidFill>
                <a:latin typeface="Cambria" pitchFamily="34" charset="0"/>
                <a:ea typeface="Cambria" pitchFamily="34" charset="-122"/>
                <a:cs typeface="Cambria" pitchFamily="34" charset="-120"/>
              </a:rPr>
              <a:t>18</a:t>
            </a:r>
            <a:endParaRPr lang="en-US" sz="2000" dirty="0"/>
          </a:p>
        </p:txBody>
      </p:sp>
      <p:sp>
        <p:nvSpPr>
          <p:cNvPr id="21" name="Text 18"/>
          <p:cNvSpPr/>
          <p:nvPr/>
        </p:nvSpPr>
        <p:spPr>
          <a:xfrm>
            <a:off x="6812280" y="5605272"/>
            <a:ext cx="1524000" cy="320040"/>
          </a:xfrm>
          <a:prstGeom prst="rect">
            <a:avLst/>
          </a:prstGeom>
          <a:noFill/>
          <a:ln/>
        </p:spPr>
        <p:txBody>
          <a:bodyPr wrap="square" lIns="0" tIns="0" rIns="0" bIns="0" rtlCol="0" anchor="t"/>
          <a:lstStyle/>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publikasi</a:t>
            </a:r>
            <a:endParaRPr lang="en-US" sz="900" dirty="0"/>
          </a:p>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rebuild</a:t>
            </a:r>
            <a:endParaRPr lang="en-US" sz="900" dirty="0"/>
          </a:p>
        </p:txBody>
      </p:sp>
      <p:sp>
        <p:nvSpPr>
          <p:cNvPr id="22" name="Text 19"/>
          <p:cNvSpPr/>
          <p:nvPr/>
        </p:nvSpPr>
        <p:spPr>
          <a:xfrm>
            <a:off x="8336280" y="5303520"/>
            <a:ext cx="1524000" cy="320040"/>
          </a:xfrm>
          <a:prstGeom prst="rect">
            <a:avLst/>
          </a:prstGeom>
          <a:noFill/>
          <a:ln/>
        </p:spPr>
        <p:txBody>
          <a:bodyPr wrap="square" lIns="0" tIns="0" rIns="0" bIns="0" rtlCol="0" anchor="t"/>
          <a:lstStyle/>
          <a:p>
            <a:pPr indent="0" marL="0">
              <a:buNone/>
            </a:pPr>
            <a:r>
              <a:rPr lang="en-US" sz="2000" dirty="0">
                <a:solidFill>
                  <a:srgbClr val="E94560"/>
                </a:solidFill>
                <a:latin typeface="Cambria" pitchFamily="34" charset="0"/>
                <a:ea typeface="Cambria" pitchFamily="34" charset="-122"/>
                <a:cs typeface="Cambria" pitchFamily="34" charset="-120"/>
              </a:rPr>
              <a:t>100%</a:t>
            </a:r>
            <a:endParaRPr lang="en-US" sz="2000" dirty="0"/>
          </a:p>
        </p:txBody>
      </p:sp>
      <p:sp>
        <p:nvSpPr>
          <p:cNvPr id="23" name="Text 20"/>
          <p:cNvSpPr/>
          <p:nvPr/>
        </p:nvSpPr>
        <p:spPr>
          <a:xfrm>
            <a:off x="8336280" y="5605272"/>
            <a:ext cx="1524000" cy="320040"/>
          </a:xfrm>
          <a:prstGeom prst="rect">
            <a:avLst/>
          </a:prstGeom>
          <a:noFill/>
          <a:ln/>
        </p:spPr>
        <p:txBody>
          <a:bodyPr wrap="square" lIns="0" tIns="0" rIns="0" bIns="0" rtlCol="0" anchor="t"/>
          <a:lstStyle/>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positive</a:t>
            </a:r>
            <a:endParaRPr lang="en-US" sz="900" dirty="0"/>
          </a:p>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sentiment</a:t>
            </a:r>
            <a:endParaRPr lang="en-US" sz="900" dirty="0"/>
          </a:p>
        </p:txBody>
      </p:sp>
      <p:sp>
        <p:nvSpPr>
          <p:cNvPr id="24" name="Text 21"/>
          <p:cNvSpPr/>
          <p:nvPr/>
        </p:nvSpPr>
        <p:spPr>
          <a:xfrm>
            <a:off x="9860280" y="5303520"/>
            <a:ext cx="1524000" cy="320040"/>
          </a:xfrm>
          <a:prstGeom prst="rect">
            <a:avLst/>
          </a:prstGeom>
          <a:noFill/>
          <a:ln/>
        </p:spPr>
        <p:txBody>
          <a:bodyPr wrap="square" lIns="0" tIns="0" rIns="0" bIns="0" rtlCol="0" anchor="t"/>
          <a:lstStyle/>
          <a:p>
            <a:pPr indent="0" marL="0">
              <a:buNone/>
            </a:pPr>
            <a:r>
              <a:rPr lang="en-US" sz="2000" dirty="0">
                <a:solidFill>
                  <a:srgbClr val="E94560"/>
                </a:solidFill>
                <a:latin typeface="Cambria" pitchFamily="34" charset="0"/>
                <a:ea typeface="Cambria" pitchFamily="34" charset="-122"/>
                <a:cs typeface="Cambria" pitchFamily="34" charset="-120"/>
              </a:rPr>
              <a:t>Rp 622jt</a:t>
            </a:r>
            <a:endParaRPr lang="en-US" sz="2000" dirty="0"/>
          </a:p>
        </p:txBody>
      </p:sp>
      <p:sp>
        <p:nvSpPr>
          <p:cNvPr id="25" name="Text 22"/>
          <p:cNvSpPr/>
          <p:nvPr/>
        </p:nvSpPr>
        <p:spPr>
          <a:xfrm>
            <a:off x="9860280" y="5605272"/>
            <a:ext cx="1524000" cy="320040"/>
          </a:xfrm>
          <a:prstGeom prst="rect">
            <a:avLst/>
          </a:prstGeom>
          <a:noFill/>
          <a:ln/>
        </p:spPr>
        <p:txBody>
          <a:bodyPr wrap="square" lIns="0" tIns="0" rIns="0" bIns="0" rtlCol="0" anchor="t"/>
          <a:lstStyle/>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total</a:t>
            </a:r>
            <a:endParaRPr lang="en-US" sz="900" dirty="0"/>
          </a:p>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PR value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0B0F"/>
        </a:solidFill>
      </p:bgPr>
    </p:bg>
    <p:spTree>
      <p:nvGrpSpPr>
        <p:cNvPr id="1" name=""/>
        <p:cNvGrpSpPr/>
        <p:nvPr/>
      </p:nvGrpSpPr>
      <p:grpSpPr>
        <a:xfrm>
          <a:off x="0" y="0"/>
          <a:ext cx="0" cy="0"/>
          <a:chOff x="0" y="0"/>
          <a:chExt cx="0" cy="0"/>
        </a:xfrm>
      </p:grpSpPr>
      <p:pic>
        <p:nvPicPr>
          <p:cNvPr id="2" name="Image 0" descr="/Users/jufri/mediarilis/mediarilis-redesign/assets/logo.png">    </p:cNvPr>
          <p:cNvPicPr>
            <a:picLocks noChangeAspect="1"/>
          </p:cNvPicPr>
          <p:nvPr/>
        </p:nvPicPr>
        <p:blipFill>
          <a:blip r:embed="rId1"/>
          <a:srcRect l="0" r="0" t="0" b="0"/>
          <a:stretch/>
        </p:blipFill>
        <p:spPr>
          <a:xfrm>
            <a:off x="457200" y="6245352"/>
            <a:ext cx="292608" cy="292608"/>
          </a:xfrm>
          <a:prstGeom prst="rect">
            <a:avLst/>
          </a:prstGeom>
        </p:spPr>
      </p:pic>
      <p:sp>
        <p:nvSpPr>
          <p:cNvPr id="3" name="Text 0"/>
          <p:cNvSpPr/>
          <p:nvPr/>
        </p:nvSpPr>
        <p:spPr>
          <a:xfrm>
            <a:off x="822960" y="6281928"/>
            <a:ext cx="2743200" cy="219456"/>
          </a:xfrm>
          <a:prstGeom prst="rect">
            <a:avLst/>
          </a:prstGeom>
          <a:noFill/>
          <a:ln/>
        </p:spPr>
        <p:txBody>
          <a:bodyPr wrap="square" lIns="0" tIns="0" rIns="0" bIns="0" rtlCol="0" anchor="ctr"/>
          <a:lstStyle/>
          <a:p>
            <a:pPr indent="0" marL="0">
              <a:buNone/>
            </a:pPr>
            <a:r>
              <a:rPr lang="en-US" sz="800" spc="200" kern="0" dirty="0">
                <a:solidFill>
                  <a:srgbClr val="6B7280"/>
                </a:solidFill>
                <a:latin typeface="Calibri" pitchFamily="34" charset="0"/>
                <a:ea typeface="Calibri" pitchFamily="34" charset="-122"/>
                <a:cs typeface="Calibri" pitchFamily="34" charset="-120"/>
              </a:rPr>
              <a:t>MEDIARILIS  ·  2026</a:t>
            </a:r>
            <a:endParaRPr lang="en-US" sz="800" dirty="0"/>
          </a:p>
        </p:txBody>
      </p:sp>
      <p:sp>
        <p:nvSpPr>
          <p:cNvPr id="4" name="Text 1"/>
          <p:cNvSpPr/>
          <p:nvPr/>
        </p:nvSpPr>
        <p:spPr>
          <a:xfrm>
            <a:off x="10972800" y="6281928"/>
            <a:ext cx="914400" cy="219456"/>
          </a:xfrm>
          <a:prstGeom prst="rect">
            <a:avLst/>
          </a:prstGeom>
          <a:noFill/>
          <a:ln/>
        </p:spPr>
        <p:txBody>
          <a:bodyPr wrap="square" lIns="0" tIns="0" rIns="0" bIns="0" rtlCol="0" anchor="ctr"/>
          <a:lstStyle/>
          <a:p>
            <a:pPr algn="r" indent="0" marL="0">
              <a:buNone/>
            </a:pPr>
            <a:r>
              <a:rPr lang="en-US" sz="800" b="1" spc="200" kern="0" dirty="0">
                <a:solidFill>
                  <a:srgbClr val="F5F5F7"/>
                </a:solidFill>
                <a:latin typeface="Calibri" pitchFamily="34" charset="0"/>
                <a:ea typeface="Calibri" pitchFamily="34" charset="-122"/>
                <a:cs typeface="Calibri" pitchFamily="34" charset="-120"/>
              </a:rPr>
              <a:t>09</a:t>
            </a:r>
            <a:pPr algn="r" indent="0" marL="0">
              <a:buNone/>
            </a:pPr>
            <a:r>
              <a:rPr lang="en-US" sz="800" spc="200" kern="0" dirty="0">
                <a:solidFill>
                  <a:srgbClr val="6B7280"/>
                </a:solidFill>
                <a:latin typeface="Calibri" pitchFamily="34" charset="0"/>
                <a:ea typeface="Calibri" pitchFamily="34" charset="-122"/>
                <a:cs typeface="Calibri" pitchFamily="34" charset="-120"/>
              </a:rPr>
              <a:t> / 16</a:t>
            </a:r>
            <a:endParaRPr lang="en-US" sz="800" dirty="0"/>
          </a:p>
        </p:txBody>
      </p:sp>
      <p:sp>
        <p:nvSpPr>
          <p:cNvPr id="5" name="Shape 2"/>
          <p:cNvSpPr/>
          <p:nvPr/>
        </p:nvSpPr>
        <p:spPr>
          <a:xfrm>
            <a:off x="7315200" y="-2743200"/>
            <a:ext cx="9144000" cy="9144000"/>
          </a:xfrm>
          <a:prstGeom prst="ellipse">
            <a:avLst/>
          </a:prstGeom>
          <a:solidFill>
            <a:srgbClr val="E94560">
              <a:alpha val="8000"/>
            </a:srgbClr>
          </a:solidFill>
          <a:ln w="12700">
            <a:solidFill>
              <a:srgbClr val="0A0B0F"/>
            </a:solidFill>
            <a:prstDash val="solid"/>
          </a:ln>
        </p:spPr>
      </p:sp>
      <p:sp>
        <p:nvSpPr>
          <p:cNvPr id="6" name="Text 3"/>
          <p:cNvSpPr/>
          <p:nvPr/>
        </p:nvSpPr>
        <p:spPr>
          <a:xfrm>
            <a:off x="548640" y="502920"/>
            <a:ext cx="7315200" cy="274320"/>
          </a:xfrm>
          <a:prstGeom prst="rect">
            <a:avLst/>
          </a:prstGeom>
          <a:noFill/>
          <a:ln/>
        </p:spPr>
        <p:txBody>
          <a:bodyPr wrap="square" lIns="0" tIns="0" rIns="0" bIns="0" rtlCol="0" anchor="t"/>
          <a:lstStyle/>
          <a:p>
            <a:pPr indent="0" marL="0">
              <a:buNone/>
            </a:pPr>
            <a:r>
              <a:rPr lang="en-US" sz="900" spc="400" kern="0" dirty="0">
                <a:solidFill>
                  <a:srgbClr val="E94560"/>
                </a:solidFill>
                <a:latin typeface="Calibri" pitchFamily="34" charset="0"/>
                <a:ea typeface="Calibri" pitchFamily="34" charset="-122"/>
                <a:cs typeface="Calibri" pitchFamily="34" charset="-120"/>
              </a:rPr>
              <a:t>STUDI KASUS CRISIS  ·  02</a:t>
            </a:r>
            <a:endParaRPr lang="en-US" sz="900" dirty="0"/>
          </a:p>
        </p:txBody>
      </p:sp>
      <p:sp>
        <p:nvSpPr>
          <p:cNvPr id="7" name="Text 4"/>
          <p:cNvSpPr/>
          <p:nvPr/>
        </p:nvSpPr>
        <p:spPr>
          <a:xfrm>
            <a:off x="548640" y="868680"/>
            <a:ext cx="10972800" cy="1280160"/>
          </a:xfrm>
          <a:prstGeom prst="rect">
            <a:avLst/>
          </a:prstGeom>
          <a:noFill/>
          <a:ln/>
        </p:spPr>
        <p:txBody>
          <a:bodyPr wrap="square" lIns="0" tIns="0" rIns="0" bIns="0" rtlCol="0" anchor="t"/>
          <a:lstStyle/>
          <a:p>
            <a:pPr indent="0" marL="0">
              <a:buNone/>
            </a:pPr>
            <a:r>
              <a:rPr lang="en-US" sz="6000" i="1" spc="-100" kern="0" dirty="0">
                <a:solidFill>
                  <a:srgbClr val="E94560"/>
                </a:solidFill>
                <a:latin typeface="Cambria" pitchFamily="34" charset="0"/>
                <a:ea typeface="Cambria" pitchFamily="34" charset="-122"/>
                <a:cs typeface="Cambria" pitchFamily="34" charset="-120"/>
              </a:rPr>
              <a:t>Brand Dairy Multinasional</a:t>
            </a:r>
            <a:pPr indent="0" marL="0">
              <a:buNone/>
            </a:pPr>
            <a:r>
              <a:rPr lang="en-US" sz="6000" spc="-100" kern="0" dirty="0">
                <a:solidFill>
                  <a:srgbClr val="F5F5F7"/>
                </a:solidFill>
                <a:latin typeface="Calibri" pitchFamily="34" charset="0"/>
                <a:ea typeface="Calibri" pitchFamily="34" charset="-122"/>
                <a:cs typeface="Calibri" pitchFamily="34" charset="-120"/>
              </a:rPr>
              <a:t>.</a:t>
            </a:r>
            <a:endParaRPr lang="en-US" sz="6000" dirty="0"/>
          </a:p>
        </p:txBody>
      </p:sp>
      <p:sp>
        <p:nvSpPr>
          <p:cNvPr id="8" name="Text 5"/>
          <p:cNvSpPr/>
          <p:nvPr/>
        </p:nvSpPr>
        <p:spPr>
          <a:xfrm>
            <a:off x="548640" y="2148840"/>
            <a:ext cx="10972800" cy="365760"/>
          </a:xfrm>
          <a:prstGeom prst="rect">
            <a:avLst/>
          </a:prstGeom>
          <a:noFill/>
          <a:ln/>
        </p:spPr>
        <p:txBody>
          <a:bodyPr wrap="square" lIns="0" tIns="0" rIns="0" bIns="0" rtlCol="0" anchor="t"/>
          <a:lstStyle/>
          <a:p>
            <a:pPr indent="0" marL="0">
              <a:buNone/>
            </a:pPr>
            <a:r>
              <a:rPr lang="en-US" sz="1400" b="1" dirty="0">
                <a:solidFill>
                  <a:srgbClr val="F5F5F7"/>
                </a:solidFill>
                <a:latin typeface="Calibri" pitchFamily="34" charset="0"/>
                <a:ea typeface="Calibri" pitchFamily="34" charset="-122"/>
                <a:cs typeface="Calibri" pitchFamily="34" charset="-120"/>
              </a:rPr>
              <a:t>Crisis Management  </a:t>
            </a:r>
            <a:pPr indent="0" marL="0">
              <a:buNone/>
            </a:pPr>
            <a:r>
              <a:rPr lang="en-US" sz="1400" dirty="0">
                <a:solidFill>
                  <a:srgbClr val="A8ADBD"/>
                </a:solidFill>
                <a:latin typeface="Calibri" pitchFamily="34" charset="0"/>
                <a:ea typeface="Calibri" pitchFamily="34" charset="-122"/>
                <a:cs typeface="Calibri" pitchFamily="34" charset="-120"/>
              </a:rPr>
              <a:t>·  FMCG · Dairy &amp; Nutrisi Keluarga</a:t>
            </a:r>
            <a:endParaRPr lang="en-US" sz="1400" dirty="0"/>
          </a:p>
        </p:txBody>
      </p:sp>
      <p:sp>
        <p:nvSpPr>
          <p:cNvPr id="9" name="Shape 6"/>
          <p:cNvSpPr/>
          <p:nvPr/>
        </p:nvSpPr>
        <p:spPr>
          <a:xfrm>
            <a:off x="548640" y="2788920"/>
            <a:ext cx="45720" cy="3154680"/>
          </a:xfrm>
          <a:prstGeom prst="rect">
            <a:avLst/>
          </a:prstGeom>
          <a:solidFill>
            <a:srgbClr val="E94560"/>
          </a:solidFill>
          <a:ln w="12700">
            <a:solidFill>
              <a:srgbClr val="E94560"/>
            </a:solidFill>
            <a:prstDash val="solid"/>
          </a:ln>
        </p:spPr>
      </p:sp>
      <p:sp>
        <p:nvSpPr>
          <p:cNvPr id="10" name="Shape 7"/>
          <p:cNvSpPr/>
          <p:nvPr/>
        </p:nvSpPr>
        <p:spPr>
          <a:xfrm>
            <a:off x="594360" y="2788920"/>
            <a:ext cx="5715000" cy="3154680"/>
          </a:xfrm>
          <a:prstGeom prst="roundRect">
            <a:avLst>
              <a:gd name="adj" fmla="val 3478"/>
            </a:avLst>
          </a:prstGeom>
          <a:solidFill>
            <a:srgbClr val="181214"/>
          </a:solidFill>
          <a:ln w="9525">
            <a:solidFill>
              <a:srgbClr val="2A2D38"/>
            </a:solidFill>
            <a:prstDash val="solid"/>
          </a:ln>
        </p:spPr>
      </p:sp>
      <p:sp>
        <p:nvSpPr>
          <p:cNvPr id="11" name="Text 8"/>
          <p:cNvSpPr/>
          <p:nvPr/>
        </p:nvSpPr>
        <p:spPr>
          <a:xfrm>
            <a:off x="868680" y="3044952"/>
            <a:ext cx="5303520" cy="274320"/>
          </a:xfrm>
          <a:prstGeom prst="rect">
            <a:avLst/>
          </a:prstGeom>
          <a:noFill/>
          <a:ln/>
        </p:spPr>
        <p:txBody>
          <a:bodyPr wrap="square" lIns="0" tIns="0" rIns="0" bIns="0" rtlCol="0" anchor="t"/>
          <a:lstStyle/>
          <a:p>
            <a:pPr indent="0" marL="0">
              <a:buNone/>
            </a:pPr>
            <a:r>
              <a:rPr lang="en-US" sz="900" b="1" spc="300" kern="0" dirty="0">
                <a:solidFill>
                  <a:srgbClr val="E94560"/>
                </a:solidFill>
                <a:latin typeface="Calibri" pitchFamily="34" charset="0"/>
                <a:ea typeface="Calibri" pitchFamily="34" charset="-122"/>
                <a:cs typeface="Calibri" pitchFamily="34" charset="-120"/>
              </a:rPr>
              <a:t>SITUASI</a:t>
            </a:r>
            <a:endParaRPr lang="en-US" sz="900" dirty="0"/>
          </a:p>
        </p:txBody>
      </p:sp>
      <p:sp>
        <p:nvSpPr>
          <p:cNvPr id="12" name="Text 9"/>
          <p:cNvSpPr/>
          <p:nvPr/>
        </p:nvSpPr>
        <p:spPr>
          <a:xfrm>
            <a:off x="868680" y="3383280"/>
            <a:ext cx="5257800" cy="2011680"/>
          </a:xfrm>
          <a:prstGeom prst="rect">
            <a:avLst/>
          </a:prstGeom>
          <a:noFill/>
          <a:ln/>
        </p:spPr>
        <p:txBody>
          <a:bodyPr wrap="square" lIns="0" tIns="0" rIns="0" bIns="0" rtlCol="0" anchor="t"/>
          <a:lstStyle/>
          <a:p>
            <a:pPr indent="0" marL="0">
              <a:lnSpc>
                <a:spcPct val="155000"/>
              </a:lnSpc>
              <a:buNone/>
            </a:pPr>
            <a:r>
              <a:rPr lang="en-US" sz="1150" dirty="0">
                <a:solidFill>
                  <a:srgbClr val="A8ADBD"/>
                </a:solidFill>
                <a:latin typeface="Calibri" pitchFamily="34" charset="0"/>
                <a:ea typeface="Calibri" pitchFamily="34" charset="-122"/>
                <a:cs typeface="Calibri" pitchFamily="34" charset="-120"/>
              </a:rPr>
              <a:t>MediaRilis mendampingi salah satu brand susu keluarga multinasional di Indonesia dalam menghadapi isu regulasi paling menonjol di industri dairy Indonesia, BPOM Circular Mei 2018 yang mengatur ulang label &amp; iklan produk Susu Kental Manis (SKM). Bersamaan dengan sorotan YLKI dan pemberitaan luas terkait komposisi produk, dibutuhkan strategi komunikasi yang menjaga trust konsumen keluarga Indonesia sambil mengklarifikasi positioning produk secara transparan dan sesuai regulasi baru. Identitas klien dirahasiakan sesuai NDA.</a:t>
            </a:r>
            <a:endParaRPr lang="en-US" sz="1150" dirty="0"/>
          </a:p>
        </p:txBody>
      </p:sp>
      <p:sp>
        <p:nvSpPr>
          <p:cNvPr id="13" name="Text 10"/>
          <p:cNvSpPr/>
          <p:nvPr/>
        </p:nvSpPr>
        <p:spPr>
          <a:xfrm>
            <a:off x="868680" y="5349240"/>
            <a:ext cx="1828800" cy="182880"/>
          </a:xfrm>
          <a:prstGeom prst="rect">
            <a:avLst/>
          </a:prstGeom>
          <a:noFill/>
          <a:ln/>
        </p:spPr>
        <p:txBody>
          <a:bodyPr wrap="square" lIns="0" tIns="0" rIns="0" bIns="0" rtlCol="0" anchor="t"/>
          <a:lstStyle/>
          <a:p>
            <a:pPr indent="0" marL="0">
              <a:buNone/>
            </a:pPr>
            <a:r>
              <a:rPr lang="en-US" sz="800" b="1" spc="300" kern="0" dirty="0">
                <a:solidFill>
                  <a:srgbClr val="6B7280"/>
                </a:solidFill>
                <a:latin typeface="Calibri" pitchFamily="34" charset="0"/>
                <a:ea typeface="Calibri" pitchFamily="34" charset="-122"/>
                <a:cs typeface="Calibri" pitchFamily="34" charset="-120"/>
              </a:rPr>
              <a:t>PERIODE</a:t>
            </a:r>
            <a:endParaRPr lang="en-US" sz="800" dirty="0"/>
          </a:p>
        </p:txBody>
      </p:sp>
      <p:sp>
        <p:nvSpPr>
          <p:cNvPr id="14" name="Text 11"/>
          <p:cNvSpPr/>
          <p:nvPr/>
        </p:nvSpPr>
        <p:spPr>
          <a:xfrm>
            <a:off x="868680" y="5532120"/>
            <a:ext cx="3657600" cy="274320"/>
          </a:xfrm>
          <a:prstGeom prst="rect">
            <a:avLst/>
          </a:prstGeom>
          <a:noFill/>
          <a:ln/>
        </p:spPr>
        <p:txBody>
          <a:bodyPr wrap="square" lIns="0" tIns="0" rIns="0" bIns="0" rtlCol="0" anchor="t"/>
          <a:lstStyle/>
          <a:p>
            <a:pPr indent="0" marL="0">
              <a:buNone/>
            </a:pPr>
            <a:r>
              <a:rPr lang="en-US" sz="1600" dirty="0">
                <a:solidFill>
                  <a:srgbClr val="E94560"/>
                </a:solidFill>
                <a:latin typeface="Cambria" pitchFamily="34" charset="0"/>
                <a:ea typeface="Cambria" pitchFamily="34" charset="-122"/>
                <a:cs typeface="Cambria" pitchFamily="34" charset="-120"/>
              </a:rPr>
              <a:t>2018 – 2019</a:t>
            </a:r>
            <a:endParaRPr lang="en-US" sz="1600" dirty="0"/>
          </a:p>
        </p:txBody>
      </p:sp>
      <p:sp>
        <p:nvSpPr>
          <p:cNvPr id="15" name="Shape 12"/>
          <p:cNvSpPr/>
          <p:nvPr/>
        </p:nvSpPr>
        <p:spPr>
          <a:xfrm>
            <a:off x="6537960" y="2788920"/>
            <a:ext cx="5120640" cy="1965960"/>
          </a:xfrm>
          <a:prstGeom prst="roundRect">
            <a:avLst>
              <a:gd name="adj" fmla="val 5581"/>
            </a:avLst>
          </a:prstGeom>
          <a:solidFill>
            <a:srgbClr val="12141A"/>
          </a:solidFill>
          <a:ln w="9525">
            <a:solidFill>
              <a:srgbClr val="2A2D38"/>
            </a:solidFill>
            <a:prstDash val="solid"/>
          </a:ln>
        </p:spPr>
      </p:sp>
      <p:sp>
        <p:nvSpPr>
          <p:cNvPr id="16" name="Text 13"/>
          <p:cNvSpPr/>
          <p:nvPr/>
        </p:nvSpPr>
        <p:spPr>
          <a:xfrm>
            <a:off x="6812280" y="2990088"/>
            <a:ext cx="4663440" cy="274320"/>
          </a:xfrm>
          <a:prstGeom prst="rect">
            <a:avLst/>
          </a:prstGeom>
          <a:noFill/>
          <a:ln/>
        </p:spPr>
        <p:txBody>
          <a:bodyPr wrap="square" lIns="0" tIns="0" rIns="0" bIns="0" rtlCol="0" anchor="t"/>
          <a:lstStyle/>
          <a:p>
            <a:pPr indent="0" marL="0">
              <a:buNone/>
            </a:pPr>
            <a:r>
              <a:rPr lang="en-US" sz="900" b="1" spc="300" kern="0" dirty="0">
                <a:solidFill>
                  <a:srgbClr val="E94560"/>
                </a:solidFill>
                <a:latin typeface="Calibri" pitchFamily="34" charset="0"/>
                <a:ea typeface="Calibri" pitchFamily="34" charset="-122"/>
                <a:cs typeface="Calibri" pitchFamily="34" charset="-120"/>
              </a:rPr>
              <a:t>APPROACH</a:t>
            </a:r>
            <a:endParaRPr lang="en-US" sz="900" dirty="0"/>
          </a:p>
        </p:txBody>
      </p:sp>
      <p:sp>
        <p:nvSpPr>
          <p:cNvPr id="17" name="Text 14"/>
          <p:cNvSpPr/>
          <p:nvPr/>
        </p:nvSpPr>
        <p:spPr>
          <a:xfrm>
            <a:off x="6858000" y="3355848"/>
            <a:ext cx="4572000" cy="1280160"/>
          </a:xfrm>
          <a:prstGeom prst="rect">
            <a:avLst/>
          </a:prstGeom>
          <a:noFill/>
          <a:ln/>
        </p:spPr>
        <p:txBody>
          <a:bodyPr wrap="square" lIns="0" tIns="0" rIns="0" bIns="0" rtlCol="0" anchor="t"/>
          <a:lstStyle/>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Assessment sentiment publik &amp; mapping stakeholder (BPOM, YLKI, media)</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Reframe komunikasi produk sesuai regulasi BPOM baru</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Klarifikasi berimbang ke media FMCG, keluarga &amp; lifestyle</a:t>
            </a:r>
            <a:endParaRPr lang="en-US" sz="1100" dirty="0"/>
          </a:p>
          <a:p>
            <a:pPr marL="342900" indent="-342900">
              <a:lnSpc>
                <a:spcPct val="135000"/>
              </a:lnSpc>
              <a:spcAft>
                <a:spcPts val="400"/>
              </a:spcAft>
              <a:buSzPct val="100000"/>
              <a:buChar char="→"/>
            </a:pPr>
            <a:r>
              <a:rPr lang="en-US" sz="1100" dirty="0">
                <a:solidFill>
                  <a:srgbClr val="A8ADBD"/>
                </a:solidFill>
                <a:latin typeface="Calibri" pitchFamily="34" charset="0"/>
                <a:ea typeface="Calibri" pitchFamily="34" charset="-122"/>
                <a:cs typeface="Calibri" pitchFamily="34" charset="-120"/>
              </a:rPr>
              <a:t>Monitoring reputasi &amp; sentiment konsumen jangka panjang</a:t>
            </a:r>
            <a:endParaRPr lang="en-US" sz="1100" dirty="0"/>
          </a:p>
        </p:txBody>
      </p:sp>
      <p:sp>
        <p:nvSpPr>
          <p:cNvPr id="18" name="Shape 15"/>
          <p:cNvSpPr/>
          <p:nvPr/>
        </p:nvSpPr>
        <p:spPr>
          <a:xfrm>
            <a:off x="6537960" y="4892040"/>
            <a:ext cx="5120640" cy="1051560"/>
          </a:xfrm>
          <a:prstGeom prst="roundRect">
            <a:avLst>
              <a:gd name="adj" fmla="val 10435"/>
            </a:avLst>
          </a:prstGeom>
          <a:solidFill>
            <a:srgbClr val="12141A"/>
          </a:solidFill>
          <a:ln w="9525">
            <a:solidFill>
              <a:srgbClr val="2A2D38"/>
            </a:solidFill>
            <a:prstDash val="solid"/>
          </a:ln>
        </p:spPr>
      </p:sp>
      <p:sp>
        <p:nvSpPr>
          <p:cNvPr id="19" name="Text 16"/>
          <p:cNvSpPr/>
          <p:nvPr/>
        </p:nvSpPr>
        <p:spPr>
          <a:xfrm>
            <a:off x="6812280" y="5047488"/>
            <a:ext cx="4663440" cy="228600"/>
          </a:xfrm>
          <a:prstGeom prst="rect">
            <a:avLst/>
          </a:prstGeom>
          <a:noFill/>
          <a:ln/>
        </p:spPr>
        <p:txBody>
          <a:bodyPr wrap="square" lIns="0" tIns="0" rIns="0" bIns="0" rtlCol="0" anchor="t"/>
          <a:lstStyle/>
          <a:p>
            <a:pPr indent="0" marL="0">
              <a:buNone/>
            </a:pPr>
            <a:r>
              <a:rPr lang="en-US" sz="900" b="1" spc="300" kern="0" dirty="0">
                <a:solidFill>
                  <a:srgbClr val="E94560"/>
                </a:solidFill>
                <a:latin typeface="Calibri" pitchFamily="34" charset="0"/>
                <a:ea typeface="Calibri" pitchFamily="34" charset="-122"/>
                <a:cs typeface="Calibri" pitchFamily="34" charset="-120"/>
              </a:rPr>
              <a:t>OUTCOME</a:t>
            </a:r>
            <a:endParaRPr lang="en-US" sz="900" dirty="0"/>
          </a:p>
        </p:txBody>
      </p:sp>
      <p:sp>
        <p:nvSpPr>
          <p:cNvPr id="20" name="Text 17"/>
          <p:cNvSpPr/>
          <p:nvPr/>
        </p:nvSpPr>
        <p:spPr>
          <a:xfrm>
            <a:off x="6812280" y="5303520"/>
            <a:ext cx="1524000" cy="320040"/>
          </a:xfrm>
          <a:prstGeom prst="rect">
            <a:avLst/>
          </a:prstGeom>
          <a:noFill/>
          <a:ln/>
        </p:spPr>
        <p:txBody>
          <a:bodyPr wrap="square" lIns="0" tIns="0" rIns="0" bIns="0" rtlCol="0" anchor="t"/>
          <a:lstStyle/>
          <a:p>
            <a:pPr indent="0" marL="0">
              <a:buNone/>
            </a:pPr>
            <a:r>
              <a:rPr lang="en-US" sz="2000" dirty="0">
                <a:solidFill>
                  <a:srgbClr val="E94560"/>
                </a:solidFill>
                <a:latin typeface="Cambria" pitchFamily="34" charset="0"/>
                <a:ea typeface="Cambria" pitchFamily="34" charset="-122"/>
                <a:cs typeface="Cambria" pitchFamily="34" charset="-120"/>
              </a:rPr>
              <a:t>Tier-1</a:t>
            </a:r>
            <a:endParaRPr lang="en-US" sz="2000" dirty="0"/>
          </a:p>
        </p:txBody>
      </p:sp>
      <p:sp>
        <p:nvSpPr>
          <p:cNvPr id="21" name="Text 18"/>
          <p:cNvSpPr/>
          <p:nvPr/>
        </p:nvSpPr>
        <p:spPr>
          <a:xfrm>
            <a:off x="6812280" y="5605272"/>
            <a:ext cx="1524000" cy="320040"/>
          </a:xfrm>
          <a:prstGeom prst="rect">
            <a:avLst/>
          </a:prstGeom>
          <a:noFill/>
          <a:ln/>
        </p:spPr>
        <p:txBody>
          <a:bodyPr wrap="square" lIns="0" tIns="0" rIns="0" bIns="0" rtlCol="0" anchor="t"/>
          <a:lstStyle/>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coverage</a:t>
            </a:r>
            <a:endParaRPr lang="en-US" sz="900" dirty="0"/>
          </a:p>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berimbang</a:t>
            </a:r>
            <a:endParaRPr lang="en-US" sz="900" dirty="0"/>
          </a:p>
        </p:txBody>
      </p:sp>
      <p:sp>
        <p:nvSpPr>
          <p:cNvPr id="22" name="Text 19"/>
          <p:cNvSpPr/>
          <p:nvPr/>
        </p:nvSpPr>
        <p:spPr>
          <a:xfrm>
            <a:off x="8336280" y="5303520"/>
            <a:ext cx="1524000" cy="320040"/>
          </a:xfrm>
          <a:prstGeom prst="rect">
            <a:avLst/>
          </a:prstGeom>
          <a:noFill/>
          <a:ln/>
        </p:spPr>
        <p:txBody>
          <a:bodyPr wrap="square" lIns="0" tIns="0" rIns="0" bIns="0" rtlCol="0" anchor="t"/>
          <a:lstStyle/>
          <a:p>
            <a:pPr indent="0" marL="0">
              <a:buNone/>
            </a:pPr>
            <a:r>
              <a:rPr lang="en-US" sz="2000" dirty="0">
                <a:solidFill>
                  <a:srgbClr val="E94560"/>
                </a:solidFill>
                <a:latin typeface="Cambria" pitchFamily="34" charset="0"/>
                <a:ea typeface="Cambria" pitchFamily="34" charset="-122"/>
                <a:cs typeface="Cambria" pitchFamily="34" charset="-120"/>
              </a:rPr>
              <a:t>Balanced</a:t>
            </a:r>
            <a:endParaRPr lang="en-US" sz="2000" dirty="0"/>
          </a:p>
        </p:txBody>
      </p:sp>
      <p:sp>
        <p:nvSpPr>
          <p:cNvPr id="23" name="Text 20"/>
          <p:cNvSpPr/>
          <p:nvPr/>
        </p:nvSpPr>
        <p:spPr>
          <a:xfrm>
            <a:off x="8336280" y="5605272"/>
            <a:ext cx="1524000" cy="320040"/>
          </a:xfrm>
          <a:prstGeom prst="rect">
            <a:avLst/>
          </a:prstGeom>
          <a:noFill/>
          <a:ln/>
        </p:spPr>
        <p:txBody>
          <a:bodyPr wrap="square" lIns="0" tIns="0" rIns="0" bIns="0" rtlCol="0" anchor="t"/>
          <a:lstStyle/>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sentiment</a:t>
            </a:r>
            <a:endParaRPr lang="en-US" sz="900" dirty="0"/>
          </a:p>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terjaga</a:t>
            </a:r>
            <a:endParaRPr lang="en-US" sz="900" dirty="0"/>
          </a:p>
        </p:txBody>
      </p:sp>
      <p:sp>
        <p:nvSpPr>
          <p:cNvPr id="24" name="Text 21"/>
          <p:cNvSpPr/>
          <p:nvPr/>
        </p:nvSpPr>
        <p:spPr>
          <a:xfrm>
            <a:off x="9860280" y="5303520"/>
            <a:ext cx="1524000" cy="320040"/>
          </a:xfrm>
          <a:prstGeom prst="rect">
            <a:avLst/>
          </a:prstGeom>
          <a:noFill/>
          <a:ln/>
        </p:spPr>
        <p:txBody>
          <a:bodyPr wrap="square" lIns="0" tIns="0" rIns="0" bIns="0" rtlCol="0" anchor="t"/>
          <a:lstStyle/>
          <a:p>
            <a:pPr indent="0" marL="0">
              <a:buNone/>
            </a:pPr>
            <a:r>
              <a:rPr lang="en-US" sz="2000" dirty="0">
                <a:solidFill>
                  <a:srgbClr val="E94560"/>
                </a:solidFill>
                <a:latin typeface="Cambria" pitchFamily="34" charset="0"/>
                <a:ea typeface="Cambria" pitchFamily="34" charset="-122"/>
                <a:cs typeface="Cambria" pitchFamily="34" charset="-120"/>
              </a:rPr>
              <a:t>Multi</a:t>
            </a:r>
            <a:endParaRPr lang="en-US" sz="2000" dirty="0"/>
          </a:p>
        </p:txBody>
      </p:sp>
      <p:sp>
        <p:nvSpPr>
          <p:cNvPr id="25" name="Text 22"/>
          <p:cNvSpPr/>
          <p:nvPr/>
        </p:nvSpPr>
        <p:spPr>
          <a:xfrm>
            <a:off x="9860280" y="5605272"/>
            <a:ext cx="1524000" cy="320040"/>
          </a:xfrm>
          <a:prstGeom prst="rect">
            <a:avLst/>
          </a:prstGeom>
          <a:noFill/>
          <a:ln/>
        </p:spPr>
        <p:txBody>
          <a:bodyPr wrap="square" lIns="0" tIns="0" rIns="0" bIns="0" rtlCol="0" anchor="t"/>
          <a:lstStyle/>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segmen media</a:t>
            </a:r>
            <a:endParaRPr lang="en-US" sz="900" dirty="0"/>
          </a:p>
          <a:p>
            <a:pPr indent="0" marL="0">
              <a:lnSpc>
                <a:spcPct val="120000"/>
              </a:lnSpc>
              <a:buNone/>
            </a:pPr>
            <a:r>
              <a:rPr lang="en-US" sz="900" dirty="0">
                <a:solidFill>
                  <a:srgbClr val="A8ADBD"/>
                </a:solidFill>
                <a:latin typeface="Calibri" pitchFamily="34" charset="0"/>
                <a:ea typeface="Calibri" pitchFamily="34" charset="-122"/>
                <a:cs typeface="Calibri" pitchFamily="34" charset="-120"/>
              </a:rPr>
              <a:t>tercapai</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MediaRilis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MediaRilis Company Profile 2026</dc:title>
  <dc:subject>PptxGenJS Presentation</dc:subject>
  <dc:creator>MediaRilis</dc:creator>
  <cp:lastModifiedBy>MediaRilis</cp:lastModifiedBy>
  <cp:revision>1</cp:revision>
  <dcterms:created xsi:type="dcterms:W3CDTF">2026-07-29T15:49:23Z</dcterms:created>
  <dcterms:modified xsi:type="dcterms:W3CDTF">2026-07-29T15:49:23Z</dcterms:modified>
</cp:coreProperties>
</file>